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93" r:id="rId5"/>
    <p:sldId id="266" r:id="rId6"/>
    <p:sldId id="302" r:id="rId7"/>
    <p:sldId id="259" r:id="rId8"/>
    <p:sldId id="329" r:id="rId9"/>
    <p:sldId id="317" r:id="rId10"/>
    <p:sldId id="318" r:id="rId11"/>
    <p:sldId id="323" r:id="rId12"/>
    <p:sldId id="330" r:id="rId13"/>
    <p:sldId id="313" r:id="rId14"/>
    <p:sldId id="314" r:id="rId15"/>
    <p:sldId id="316" r:id="rId16"/>
    <p:sldId id="315" r:id="rId17"/>
    <p:sldId id="320" r:id="rId18"/>
    <p:sldId id="321" r:id="rId19"/>
    <p:sldId id="331" r:id="rId20"/>
    <p:sldId id="324" r:id="rId21"/>
    <p:sldId id="325" r:id="rId22"/>
    <p:sldId id="326" r:id="rId23"/>
    <p:sldId id="322" r:id="rId24"/>
    <p:sldId id="327" r:id="rId25"/>
    <p:sldId id="328" r:id="rId26"/>
    <p:sldId id="332" r:id="rId27"/>
    <p:sldId id="333" r:id="rId28"/>
    <p:sldId id="334" r:id="rId29"/>
    <p:sldId id="335" r:id="rId30"/>
    <p:sldId id="342" r:id="rId31"/>
    <p:sldId id="345" r:id="rId32"/>
    <p:sldId id="343" r:id="rId33"/>
    <p:sldId id="344" r:id="rId34"/>
    <p:sldId id="319" r:id="rId35"/>
    <p:sldId id="281" r:id="rId36"/>
    <p:sldId id="336" r:id="rId37"/>
    <p:sldId id="285" r:id="rId38"/>
    <p:sldId id="287" r:id="rId39"/>
    <p:sldId id="286" r:id="rId40"/>
    <p:sldId id="284" r:id="rId41"/>
    <p:sldId id="288" r:id="rId42"/>
    <p:sldId id="291" r:id="rId43"/>
    <p:sldId id="338" r:id="rId44"/>
    <p:sldId id="273" r:id="rId45"/>
    <p:sldId id="279" r:id="rId46"/>
    <p:sldId id="296" r:id="rId47"/>
    <p:sldId id="339" r:id="rId48"/>
    <p:sldId id="300" r:id="rId49"/>
    <p:sldId id="295" r:id="rId50"/>
    <p:sldId id="340" r:id="rId51"/>
    <p:sldId id="341" r:id="rId52"/>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E9F98-B1B5-42D7-AD80-C7F531315AF0}" v="3" dt="2024-02-05T20:35:11.40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Nienhuis" userId="2c6c04f1-77c7-44b5-a463-93386779ab63" providerId="ADAL" clId="{83BE9F98-B1B5-42D7-AD80-C7F531315AF0}"/>
    <pc:docChg chg="custSel delSld modSld">
      <pc:chgData name="Ben Nienhuis" userId="2c6c04f1-77c7-44b5-a463-93386779ab63" providerId="ADAL" clId="{83BE9F98-B1B5-42D7-AD80-C7F531315AF0}" dt="2024-02-05T20:35:11.409" v="10" actId="14100"/>
      <pc:docMkLst>
        <pc:docMk/>
      </pc:docMkLst>
      <pc:sldChg chg="modSp">
        <pc:chgData name="Ben Nienhuis" userId="2c6c04f1-77c7-44b5-a463-93386779ab63" providerId="ADAL" clId="{83BE9F98-B1B5-42D7-AD80-C7F531315AF0}" dt="2024-02-05T20:35:11.409" v="10" actId="14100"/>
        <pc:sldMkLst>
          <pc:docMk/>
          <pc:sldMk cId="3101286185" sldId="285"/>
        </pc:sldMkLst>
        <pc:picChg chg="mod">
          <ac:chgData name="Ben Nienhuis" userId="2c6c04f1-77c7-44b5-a463-93386779ab63" providerId="ADAL" clId="{83BE9F98-B1B5-42D7-AD80-C7F531315AF0}" dt="2024-02-05T20:35:11.409" v="10" actId="14100"/>
          <ac:picMkLst>
            <pc:docMk/>
            <pc:sldMk cId="3101286185" sldId="285"/>
            <ac:picMk id="4" creationId="{00000000-0000-0000-0000-000000000000}"/>
          </ac:picMkLst>
        </pc:picChg>
      </pc:sldChg>
      <pc:sldChg chg="modSp mod">
        <pc:chgData name="Ben Nienhuis" userId="2c6c04f1-77c7-44b5-a463-93386779ab63" providerId="ADAL" clId="{83BE9F98-B1B5-42D7-AD80-C7F531315AF0}" dt="2024-02-05T20:34:52.948" v="8" actId="1076"/>
        <pc:sldMkLst>
          <pc:docMk/>
          <pc:sldMk cId="3290533398" sldId="291"/>
        </pc:sldMkLst>
        <pc:spChg chg="mod">
          <ac:chgData name="Ben Nienhuis" userId="2c6c04f1-77c7-44b5-a463-93386779ab63" providerId="ADAL" clId="{83BE9F98-B1B5-42D7-AD80-C7F531315AF0}" dt="2024-02-05T20:34:40.574" v="7" actId="255"/>
          <ac:spMkLst>
            <pc:docMk/>
            <pc:sldMk cId="3290533398" sldId="291"/>
            <ac:spMk id="3" creationId="{00000000-0000-0000-0000-000000000000}"/>
          </ac:spMkLst>
        </pc:spChg>
        <pc:spChg chg="mod">
          <ac:chgData name="Ben Nienhuis" userId="2c6c04f1-77c7-44b5-a463-93386779ab63" providerId="ADAL" clId="{83BE9F98-B1B5-42D7-AD80-C7F531315AF0}" dt="2024-02-05T20:34:52.948" v="8" actId="1076"/>
          <ac:spMkLst>
            <pc:docMk/>
            <pc:sldMk cId="3290533398" sldId="291"/>
            <ac:spMk id="5" creationId="{00000000-0000-0000-0000-000000000000}"/>
          </ac:spMkLst>
        </pc:spChg>
      </pc:sldChg>
      <pc:sldChg chg="del">
        <pc:chgData name="Ben Nienhuis" userId="2c6c04f1-77c7-44b5-a463-93386779ab63" providerId="ADAL" clId="{83BE9F98-B1B5-42D7-AD80-C7F531315AF0}" dt="2024-02-05T20:34:03.837" v="6" actId="47"/>
        <pc:sldMkLst>
          <pc:docMk/>
          <pc:sldMk cId="1051437145" sldId="299"/>
        </pc:sldMkLst>
      </pc:sldChg>
      <pc:sldChg chg="addSp delSp modSp mod delAnim">
        <pc:chgData name="Ben Nienhuis" userId="2c6c04f1-77c7-44b5-a463-93386779ab63" providerId="ADAL" clId="{83BE9F98-B1B5-42D7-AD80-C7F531315AF0}" dt="2024-02-05T12:58:23.244" v="5" actId="1076"/>
        <pc:sldMkLst>
          <pc:docMk/>
          <pc:sldMk cId="1525892853" sldId="328"/>
        </pc:sldMkLst>
        <pc:spChg chg="add mod">
          <ac:chgData name="Ben Nienhuis" userId="2c6c04f1-77c7-44b5-a463-93386779ab63" providerId="ADAL" clId="{83BE9F98-B1B5-42D7-AD80-C7F531315AF0}" dt="2024-02-05T12:57:59.645" v="2" actId="20577"/>
          <ac:spMkLst>
            <pc:docMk/>
            <pc:sldMk cId="1525892853" sldId="328"/>
            <ac:spMk id="5" creationId="{36006444-698D-F155-7535-57CC96773252}"/>
          </ac:spMkLst>
        </pc:spChg>
        <pc:picChg chg="del">
          <ac:chgData name="Ben Nienhuis" userId="2c6c04f1-77c7-44b5-a463-93386779ab63" providerId="ADAL" clId="{83BE9F98-B1B5-42D7-AD80-C7F531315AF0}" dt="2024-02-05T12:57:25.425" v="0" actId="478"/>
          <ac:picMkLst>
            <pc:docMk/>
            <pc:sldMk cId="1525892853" sldId="328"/>
            <ac:picMk id="2" creationId="{07A7EB5A-1C39-8616-9BF2-93939E0E9BBF}"/>
          </ac:picMkLst>
        </pc:picChg>
        <pc:picChg chg="add mod">
          <ac:chgData name="Ben Nienhuis" userId="2c6c04f1-77c7-44b5-a463-93386779ab63" providerId="ADAL" clId="{83BE9F98-B1B5-42D7-AD80-C7F531315AF0}" dt="2024-02-05T12:58:23.244" v="5" actId="1076"/>
          <ac:picMkLst>
            <pc:docMk/>
            <pc:sldMk cId="1525892853" sldId="328"/>
            <ac:picMk id="8" creationId="{3C1341B1-303F-188A-EC74-17693BFC5C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A0A8B-5434-4ADD-8412-E43365D00F70}" type="datetimeFigureOut">
              <a:rPr lang="nl-NL" smtClean="0"/>
              <a:t>5-2-2024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0C78E-EE73-49A1-9641-9C50526B4E04}" type="slidenum">
              <a:rPr lang="nl-NL" smtClean="0"/>
              <a:t>‹nr.›</a:t>
            </a:fld>
            <a:endParaRPr lang="nl-NL"/>
          </a:p>
        </p:txBody>
      </p:sp>
    </p:spTree>
    <p:extLst>
      <p:ext uri="{BB962C8B-B14F-4D97-AF65-F5344CB8AC3E}">
        <p14:creationId xmlns:p14="http://schemas.microsoft.com/office/powerpoint/2010/main" val="50479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49ABB4E-1B09-41A1-87F1-459C576D2D22}" type="slidenum">
              <a:rPr lang="en-GB" smtClean="0"/>
              <a:t>31</a:t>
            </a:fld>
            <a:endParaRPr lang="en-GB"/>
          </a:p>
        </p:txBody>
      </p:sp>
    </p:spTree>
    <p:extLst>
      <p:ext uri="{BB962C8B-B14F-4D97-AF65-F5344CB8AC3E}">
        <p14:creationId xmlns:p14="http://schemas.microsoft.com/office/powerpoint/2010/main" val="1968101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 </a:t>
            </a:r>
            <a:r>
              <a:rPr lang="en-GB" dirty="0" err="1"/>
              <a:t>dit</a:t>
            </a:r>
            <a:r>
              <a:rPr lang="en-GB" dirty="0"/>
              <a:t> moment </a:t>
            </a:r>
            <a:r>
              <a:rPr lang="en-GB" dirty="0" err="1"/>
              <a:t>worden</a:t>
            </a:r>
            <a:r>
              <a:rPr lang="en-GB" dirty="0"/>
              <a:t> </a:t>
            </a:r>
            <a:r>
              <a:rPr lang="en-GB" dirty="0" err="1"/>
              <a:t>planten</a:t>
            </a:r>
            <a:r>
              <a:rPr lang="en-GB" dirty="0"/>
              <a:t> in het </a:t>
            </a:r>
            <a:r>
              <a:rPr lang="en-GB" dirty="0" err="1"/>
              <a:t>voorjaar</a:t>
            </a:r>
            <a:r>
              <a:rPr lang="en-GB" dirty="0"/>
              <a:t> (</a:t>
            </a:r>
            <a:r>
              <a:rPr lang="en-GB" dirty="0" err="1"/>
              <a:t>april</a:t>
            </a:r>
            <a:r>
              <a:rPr lang="en-GB" dirty="0"/>
              <a:t>) </a:t>
            </a:r>
            <a:r>
              <a:rPr lang="en-GB" dirty="0" err="1"/>
              <a:t>gepant</a:t>
            </a:r>
            <a:r>
              <a:rPr lang="en-GB" dirty="0"/>
              <a:t> en in het</a:t>
            </a:r>
            <a:r>
              <a:rPr lang="en-GB" baseline="0" dirty="0"/>
              <a:t> </a:t>
            </a:r>
            <a:r>
              <a:rPr lang="en-GB" baseline="0" dirty="0" err="1"/>
              <a:t>najaar</a:t>
            </a:r>
            <a:r>
              <a:rPr lang="en-GB" baseline="0" dirty="0"/>
              <a:t> (</a:t>
            </a:r>
            <a:r>
              <a:rPr lang="en-GB" baseline="0" dirty="0" err="1"/>
              <a:t>oktober</a:t>
            </a:r>
            <a:r>
              <a:rPr lang="en-GB" baseline="0" dirty="0"/>
              <a:t>) </a:t>
            </a:r>
            <a:r>
              <a:rPr lang="en-GB" baseline="0" dirty="0" err="1"/>
              <a:t>gerooid</a:t>
            </a:r>
            <a:r>
              <a:rPr lang="en-GB" baseline="0" dirty="0"/>
              <a:t>. Is het </a:t>
            </a:r>
            <a:r>
              <a:rPr lang="en-GB" baseline="0" dirty="0" err="1"/>
              <a:t>mogelijk</a:t>
            </a:r>
            <a:r>
              <a:rPr lang="en-GB" baseline="0" dirty="0"/>
              <a:t> </a:t>
            </a:r>
            <a:r>
              <a:rPr lang="en-GB" baseline="0" dirty="0" err="1"/>
              <a:t>meerjarige</a:t>
            </a:r>
            <a:r>
              <a:rPr lang="en-GB" baseline="0" dirty="0"/>
              <a:t> </a:t>
            </a:r>
            <a:r>
              <a:rPr lang="en-GB" baseline="0" dirty="0" err="1"/>
              <a:t>gewassen</a:t>
            </a:r>
            <a:r>
              <a:rPr lang="en-GB" baseline="0" dirty="0"/>
              <a:t> in de </a:t>
            </a:r>
            <a:r>
              <a:rPr lang="en-GB" baseline="0" dirty="0" err="1"/>
              <a:t>goten</a:t>
            </a:r>
            <a:r>
              <a:rPr lang="en-GB" baseline="0" dirty="0"/>
              <a:t> </a:t>
            </a:r>
            <a:r>
              <a:rPr lang="en-GB" baseline="0" dirty="0" err="1"/>
              <a:t>te</a:t>
            </a:r>
            <a:r>
              <a:rPr lang="en-GB" baseline="0" dirty="0"/>
              <a:t> </a:t>
            </a:r>
            <a:r>
              <a:rPr lang="en-GB" baseline="0" dirty="0" err="1"/>
              <a:t>telen</a:t>
            </a:r>
            <a:r>
              <a:rPr lang="en-GB" baseline="0" dirty="0"/>
              <a:t>. Vorst </a:t>
            </a:r>
            <a:r>
              <a:rPr lang="en-GB" baseline="0" dirty="0" err="1"/>
              <a:t>geeft</a:t>
            </a:r>
            <a:r>
              <a:rPr lang="en-GB" baseline="0" dirty="0"/>
              <a:t> </a:t>
            </a:r>
            <a:r>
              <a:rPr lang="en-GB" baseline="0" dirty="0" err="1"/>
              <a:t>schade</a:t>
            </a:r>
            <a:r>
              <a:rPr lang="en-GB" baseline="0" dirty="0"/>
              <a:t> in de pot- en </a:t>
            </a:r>
            <a:r>
              <a:rPr lang="en-GB" baseline="0" dirty="0" err="1"/>
              <a:t>containerteelt</a:t>
            </a:r>
            <a:r>
              <a:rPr lang="en-GB" baseline="0" dirty="0"/>
              <a:t> en </a:t>
            </a:r>
            <a:r>
              <a:rPr lang="en-GB" baseline="0" dirty="0" err="1"/>
              <a:t>ook</a:t>
            </a:r>
            <a:r>
              <a:rPr lang="en-GB" baseline="0" dirty="0"/>
              <a:t> in de </a:t>
            </a:r>
            <a:r>
              <a:rPr lang="en-GB" baseline="0" dirty="0" err="1"/>
              <a:t>goten</a:t>
            </a:r>
            <a:r>
              <a:rPr lang="en-GB" baseline="0" dirty="0"/>
              <a:t>.</a:t>
            </a:r>
          </a:p>
          <a:p>
            <a:r>
              <a:rPr lang="en-GB" baseline="0" dirty="0"/>
              <a:t>Door </a:t>
            </a:r>
            <a:r>
              <a:rPr lang="en-GB" baseline="0" dirty="0" err="1"/>
              <a:t>inbrengen</a:t>
            </a:r>
            <a:r>
              <a:rPr lang="en-GB" baseline="0" dirty="0"/>
              <a:t> van </a:t>
            </a:r>
            <a:r>
              <a:rPr lang="en-GB" baseline="0" dirty="0" err="1"/>
              <a:t>een</a:t>
            </a:r>
            <a:r>
              <a:rPr lang="en-GB" baseline="0" dirty="0"/>
              <a:t> </a:t>
            </a:r>
            <a:r>
              <a:rPr lang="en-GB" baseline="0" dirty="0" err="1"/>
              <a:t>verwarmingsdraad</a:t>
            </a:r>
            <a:r>
              <a:rPr lang="en-GB" baseline="0" dirty="0"/>
              <a:t> </a:t>
            </a:r>
            <a:r>
              <a:rPr lang="en-GB" baseline="0" dirty="0" err="1"/>
              <a:t>bij</a:t>
            </a:r>
            <a:r>
              <a:rPr lang="en-GB" baseline="0" dirty="0"/>
              <a:t> het </a:t>
            </a:r>
            <a:r>
              <a:rPr lang="en-GB" baseline="0" dirty="0" err="1"/>
              <a:t>planten</a:t>
            </a:r>
            <a:r>
              <a:rPr lang="en-GB" baseline="0" dirty="0"/>
              <a:t> </a:t>
            </a:r>
            <a:r>
              <a:rPr lang="en-GB" baseline="0" dirty="0" err="1"/>
              <a:t>kan</a:t>
            </a:r>
            <a:r>
              <a:rPr lang="en-GB" baseline="0" dirty="0"/>
              <a:t> de </a:t>
            </a:r>
            <a:r>
              <a:rPr lang="en-GB" baseline="0" dirty="0" err="1"/>
              <a:t>goot</a:t>
            </a:r>
            <a:r>
              <a:rPr lang="en-GB" baseline="0" dirty="0"/>
              <a:t> </a:t>
            </a:r>
            <a:r>
              <a:rPr lang="en-GB" baseline="0" dirty="0" err="1"/>
              <a:t>vorstvrij</a:t>
            </a:r>
            <a:r>
              <a:rPr lang="en-GB" baseline="0" dirty="0"/>
              <a:t> </a:t>
            </a:r>
            <a:r>
              <a:rPr lang="en-GB" baseline="0" dirty="0" err="1"/>
              <a:t>worden</a:t>
            </a:r>
            <a:r>
              <a:rPr lang="en-GB" baseline="0" dirty="0"/>
              <a:t> </a:t>
            </a:r>
            <a:r>
              <a:rPr lang="en-GB" baseline="0" dirty="0" err="1"/>
              <a:t>gehouden</a:t>
            </a:r>
            <a:r>
              <a:rPr lang="en-GB" baseline="0" dirty="0"/>
              <a:t> (</a:t>
            </a:r>
            <a:r>
              <a:rPr lang="en-GB" baseline="0" dirty="0" err="1"/>
              <a:t>zie</a:t>
            </a:r>
            <a:r>
              <a:rPr lang="en-GB" baseline="0" dirty="0"/>
              <a:t> </a:t>
            </a:r>
            <a:r>
              <a:rPr lang="en-GB" baseline="0" dirty="0" err="1"/>
              <a:t>volgende</a:t>
            </a:r>
            <a:r>
              <a:rPr lang="en-GB" baseline="0" dirty="0"/>
              <a:t> slide). De </a:t>
            </a:r>
            <a:r>
              <a:rPr lang="en-GB" baseline="0" dirty="0" err="1"/>
              <a:t>pijl</a:t>
            </a:r>
            <a:r>
              <a:rPr lang="en-GB" baseline="0" dirty="0"/>
              <a:t> </a:t>
            </a:r>
            <a:r>
              <a:rPr lang="en-GB" baseline="0" dirty="0" err="1"/>
              <a:t>geeft</a:t>
            </a:r>
            <a:r>
              <a:rPr lang="en-GB" baseline="0" dirty="0"/>
              <a:t> de </a:t>
            </a:r>
            <a:r>
              <a:rPr lang="en-GB" baseline="0" dirty="0" err="1"/>
              <a:t>draad</a:t>
            </a:r>
            <a:r>
              <a:rPr lang="en-GB" baseline="0" dirty="0"/>
              <a:t> </a:t>
            </a:r>
            <a:r>
              <a:rPr lang="en-GB" baseline="0" dirty="0" err="1"/>
              <a:t>aan</a:t>
            </a:r>
            <a:r>
              <a:rPr lang="en-GB" baseline="0" dirty="0"/>
              <a:t> die </a:t>
            </a:r>
            <a:r>
              <a:rPr lang="en-GB" baseline="0" dirty="0" err="1"/>
              <a:t>naar</a:t>
            </a:r>
            <a:r>
              <a:rPr lang="en-GB" baseline="0" dirty="0"/>
              <a:t> </a:t>
            </a:r>
            <a:r>
              <a:rPr lang="en-GB" baseline="0" dirty="0" err="1"/>
              <a:t>een</a:t>
            </a:r>
            <a:r>
              <a:rPr lang="en-GB" baseline="0" dirty="0"/>
              <a:t> </a:t>
            </a:r>
            <a:r>
              <a:rPr lang="en-GB" baseline="0" dirty="0" err="1"/>
              <a:t>stopcontact</a:t>
            </a:r>
            <a:r>
              <a:rPr lang="en-GB" baseline="0" dirty="0"/>
              <a:t> </a:t>
            </a:r>
            <a:r>
              <a:rPr lang="en-GB" baseline="0" dirty="0" err="1"/>
              <a:t>gaat</a:t>
            </a:r>
            <a:r>
              <a:rPr lang="en-GB" baseline="0" dirty="0"/>
              <a:t>.</a:t>
            </a:r>
          </a:p>
          <a:p>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40</a:t>
            </a:fld>
            <a:endParaRPr lang="en-GB"/>
          </a:p>
        </p:txBody>
      </p:sp>
    </p:spTree>
    <p:extLst>
      <p:ext uri="{BB962C8B-B14F-4D97-AF65-F5344CB8AC3E}">
        <p14:creationId xmlns:p14="http://schemas.microsoft.com/office/powerpoint/2010/main" val="24735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is de </a:t>
            </a:r>
            <a:r>
              <a:rPr lang="en-GB" dirty="0" err="1"/>
              <a:t>meerjarige</a:t>
            </a:r>
            <a:r>
              <a:rPr lang="en-GB" dirty="0"/>
              <a:t> </a:t>
            </a:r>
            <a:r>
              <a:rPr lang="en-GB" dirty="0" err="1"/>
              <a:t>teelt</a:t>
            </a:r>
            <a:r>
              <a:rPr lang="en-GB" dirty="0"/>
              <a:t> van </a:t>
            </a:r>
            <a:r>
              <a:rPr lang="en-GB" dirty="0" err="1"/>
              <a:t>opzetters</a:t>
            </a:r>
            <a:r>
              <a:rPr lang="en-GB" dirty="0"/>
              <a:t> (</a:t>
            </a:r>
            <a:r>
              <a:rPr lang="en-GB" dirty="0" err="1"/>
              <a:t>teeltfase</a:t>
            </a:r>
            <a:r>
              <a:rPr lang="en-GB" dirty="0"/>
              <a:t> </a:t>
            </a:r>
            <a:r>
              <a:rPr lang="en-GB" dirty="0" err="1"/>
              <a:t>na</a:t>
            </a:r>
            <a:r>
              <a:rPr lang="en-GB" dirty="0"/>
              <a:t> de </a:t>
            </a:r>
            <a:r>
              <a:rPr lang="en-GB" dirty="0" err="1"/>
              <a:t>spillenteelt</a:t>
            </a:r>
            <a:r>
              <a:rPr lang="en-GB" dirty="0"/>
              <a:t>) in </a:t>
            </a:r>
            <a:r>
              <a:rPr lang="en-GB" dirty="0" err="1"/>
              <a:t>grote</a:t>
            </a:r>
            <a:r>
              <a:rPr lang="en-GB" dirty="0"/>
              <a:t> containers. </a:t>
            </a:r>
            <a:r>
              <a:rPr lang="en-GB" dirty="0" err="1"/>
              <a:t>Hierbij</a:t>
            </a:r>
            <a:r>
              <a:rPr lang="en-GB" dirty="0"/>
              <a:t> is het van </a:t>
            </a:r>
            <a:r>
              <a:rPr lang="en-GB" dirty="0" err="1"/>
              <a:t>belang</a:t>
            </a:r>
            <a:r>
              <a:rPr lang="en-GB" dirty="0"/>
              <a:t> </a:t>
            </a:r>
            <a:r>
              <a:rPr lang="en-GB" dirty="0" err="1"/>
              <a:t>dat</a:t>
            </a:r>
            <a:r>
              <a:rPr lang="en-GB" dirty="0"/>
              <a:t> de </a:t>
            </a:r>
            <a:r>
              <a:rPr lang="en-GB" dirty="0" err="1"/>
              <a:t>ontwikkeling</a:t>
            </a:r>
            <a:r>
              <a:rPr lang="en-GB" dirty="0"/>
              <a:t> van </a:t>
            </a:r>
            <a:r>
              <a:rPr lang="en-GB" dirty="0" err="1"/>
              <a:t>draaiwortels</a:t>
            </a:r>
            <a:r>
              <a:rPr lang="en-GB" dirty="0"/>
              <a:t> </a:t>
            </a:r>
            <a:r>
              <a:rPr lang="en-GB" dirty="0" err="1"/>
              <a:t>wordt</a:t>
            </a:r>
            <a:r>
              <a:rPr lang="en-GB" dirty="0"/>
              <a:t> </a:t>
            </a:r>
            <a:r>
              <a:rPr lang="en-GB" dirty="0" err="1"/>
              <a:t>tegen</a:t>
            </a:r>
            <a:r>
              <a:rPr lang="en-GB" dirty="0"/>
              <a:t> </a:t>
            </a:r>
            <a:r>
              <a:rPr lang="en-GB" dirty="0" err="1"/>
              <a:t>gegaan</a:t>
            </a:r>
            <a:r>
              <a:rPr lang="en-GB" dirty="0"/>
              <a:t>. </a:t>
            </a:r>
            <a:r>
              <a:rPr lang="en-GB" dirty="0" err="1"/>
              <a:t>Hiervoor</a:t>
            </a:r>
            <a:r>
              <a:rPr lang="en-GB" dirty="0"/>
              <a:t> </a:t>
            </a:r>
            <a:r>
              <a:rPr lang="en-GB" dirty="0" err="1"/>
              <a:t>worden</a:t>
            </a:r>
            <a:r>
              <a:rPr lang="en-GB" dirty="0"/>
              <a:t> op de </a:t>
            </a:r>
            <a:r>
              <a:rPr lang="en-GB" dirty="0" err="1"/>
              <a:t>markt</a:t>
            </a:r>
            <a:r>
              <a:rPr lang="en-GB" dirty="0"/>
              <a:t> </a:t>
            </a:r>
            <a:r>
              <a:rPr lang="en-GB" dirty="0" err="1"/>
              <a:t>verschillende</a:t>
            </a:r>
            <a:r>
              <a:rPr lang="en-GB" dirty="0"/>
              <a:t> </a:t>
            </a:r>
            <a:r>
              <a:rPr lang="en-GB" dirty="0" err="1"/>
              <a:t>typen</a:t>
            </a:r>
            <a:r>
              <a:rPr lang="en-GB" dirty="0"/>
              <a:t> containers </a:t>
            </a:r>
            <a:r>
              <a:rPr lang="en-GB" dirty="0" err="1"/>
              <a:t>aangeboden</a:t>
            </a:r>
            <a:r>
              <a:rPr lang="en-GB" dirty="0"/>
              <a:t>, </a:t>
            </a:r>
            <a:r>
              <a:rPr lang="en-GB" dirty="0" err="1"/>
              <a:t>airpot</a:t>
            </a:r>
            <a:r>
              <a:rPr lang="en-GB" dirty="0"/>
              <a:t>, </a:t>
            </a:r>
            <a:r>
              <a:rPr lang="en-GB" dirty="0" err="1"/>
              <a:t>rocketpot</a:t>
            </a:r>
            <a:r>
              <a:rPr lang="en-GB" dirty="0"/>
              <a:t>, accelerator etc. </a:t>
            </a:r>
            <a:r>
              <a:rPr lang="en-GB" dirty="0" err="1"/>
              <a:t>Sommige</a:t>
            </a:r>
            <a:r>
              <a:rPr lang="en-GB" baseline="0" dirty="0"/>
              <a:t> </a:t>
            </a:r>
            <a:r>
              <a:rPr lang="en-GB" baseline="0" dirty="0" err="1"/>
              <a:t>afnemers</a:t>
            </a:r>
            <a:r>
              <a:rPr lang="en-GB" baseline="0" dirty="0"/>
              <a:t> </a:t>
            </a:r>
            <a:r>
              <a:rPr lang="en-GB" baseline="0" dirty="0" err="1"/>
              <a:t>hebben</a:t>
            </a:r>
            <a:r>
              <a:rPr lang="en-GB" baseline="0" dirty="0"/>
              <a:t> </a:t>
            </a:r>
            <a:r>
              <a:rPr lang="en-GB" baseline="0" dirty="0" err="1"/>
              <a:t>een</a:t>
            </a:r>
            <a:r>
              <a:rPr lang="en-GB" baseline="0" dirty="0"/>
              <a:t> </a:t>
            </a:r>
            <a:r>
              <a:rPr lang="en-GB" baseline="0" dirty="0" err="1"/>
              <a:t>voorkeur</a:t>
            </a:r>
            <a:r>
              <a:rPr lang="en-GB" baseline="0" dirty="0"/>
              <a:t> </a:t>
            </a:r>
            <a:r>
              <a:rPr lang="en-GB" baseline="0" dirty="0" err="1"/>
              <a:t>voor</a:t>
            </a:r>
            <a:r>
              <a:rPr lang="en-GB" baseline="0" dirty="0"/>
              <a:t> </a:t>
            </a:r>
            <a:r>
              <a:rPr lang="en-GB" baseline="0" dirty="0" err="1"/>
              <a:t>witte</a:t>
            </a:r>
            <a:r>
              <a:rPr lang="en-GB" baseline="0" dirty="0"/>
              <a:t> containers.</a:t>
            </a:r>
          </a:p>
          <a:p>
            <a:r>
              <a:rPr lang="en-GB" dirty="0" err="1"/>
              <a:t>Hier</a:t>
            </a:r>
            <a:r>
              <a:rPr lang="en-GB" dirty="0"/>
              <a:t> </a:t>
            </a:r>
            <a:r>
              <a:rPr lang="en-GB" dirty="0" err="1"/>
              <a:t>wordt</a:t>
            </a:r>
            <a:r>
              <a:rPr lang="en-GB" dirty="0"/>
              <a:t> de </a:t>
            </a:r>
            <a:r>
              <a:rPr lang="en-GB" dirty="0" err="1"/>
              <a:t>groei</a:t>
            </a:r>
            <a:r>
              <a:rPr lang="en-GB" dirty="0"/>
              <a:t> </a:t>
            </a:r>
            <a:r>
              <a:rPr lang="en-GB" dirty="0" err="1"/>
              <a:t>besproken</a:t>
            </a:r>
            <a:r>
              <a:rPr lang="en-GB" dirty="0"/>
              <a:t>.</a:t>
            </a:r>
          </a:p>
          <a:p>
            <a:r>
              <a:rPr lang="en-GB" dirty="0"/>
              <a:t>N.B. de </a:t>
            </a:r>
            <a:r>
              <a:rPr lang="en-GB" dirty="0" err="1"/>
              <a:t>omtrek</a:t>
            </a:r>
            <a:r>
              <a:rPr lang="en-GB" baseline="0" dirty="0"/>
              <a:t> van de boom op </a:t>
            </a:r>
            <a:r>
              <a:rPr lang="en-GB" baseline="0" dirty="0" err="1"/>
              <a:t>borsthoogte</a:t>
            </a:r>
            <a:r>
              <a:rPr lang="en-GB" baseline="0" dirty="0"/>
              <a:t> </a:t>
            </a:r>
            <a:r>
              <a:rPr lang="en-GB" baseline="0" dirty="0" err="1"/>
              <a:t>bepaalt</a:t>
            </a:r>
            <a:r>
              <a:rPr lang="en-GB" baseline="0" dirty="0"/>
              <a:t> op </a:t>
            </a:r>
            <a:r>
              <a:rPr lang="en-GB" baseline="0" dirty="0" err="1"/>
              <a:t>dit</a:t>
            </a:r>
            <a:r>
              <a:rPr lang="en-GB" baseline="0" dirty="0"/>
              <a:t> moment de </a:t>
            </a:r>
            <a:r>
              <a:rPr lang="en-GB" baseline="0" dirty="0" err="1"/>
              <a:t>prijs</a:t>
            </a:r>
            <a:r>
              <a:rPr lang="en-GB" baseline="0" dirty="0"/>
              <a:t> van de boom. </a:t>
            </a:r>
            <a:r>
              <a:rPr lang="en-GB" baseline="0" dirty="0" err="1"/>
              <a:t>Uitgangspunt</a:t>
            </a:r>
            <a:r>
              <a:rPr lang="en-GB" baseline="0" dirty="0"/>
              <a:t> is </a:t>
            </a:r>
            <a:r>
              <a:rPr lang="en-GB" baseline="0" dirty="0" err="1"/>
              <a:t>dat</a:t>
            </a:r>
            <a:r>
              <a:rPr lang="en-GB" baseline="0" dirty="0"/>
              <a:t> de </a:t>
            </a:r>
            <a:r>
              <a:rPr lang="en-GB" baseline="0" dirty="0" err="1"/>
              <a:t>stam</a:t>
            </a:r>
            <a:r>
              <a:rPr lang="en-GB" baseline="0" dirty="0"/>
              <a:t> </a:t>
            </a:r>
            <a:r>
              <a:rPr lang="en-GB" baseline="0" dirty="0" err="1"/>
              <a:t>recht</a:t>
            </a:r>
            <a:r>
              <a:rPr lang="en-GB" baseline="0" dirty="0"/>
              <a:t> is en de boom </a:t>
            </a:r>
            <a:r>
              <a:rPr lang="en-GB" baseline="0" dirty="0" err="1"/>
              <a:t>goed</a:t>
            </a:r>
            <a:r>
              <a:rPr lang="en-GB" baseline="0" dirty="0"/>
              <a:t> </a:t>
            </a:r>
            <a:r>
              <a:rPr lang="en-GB" baseline="0" dirty="0" err="1"/>
              <a:t>vertakt</a:t>
            </a:r>
            <a:r>
              <a:rPr lang="en-GB" baseline="0" dirty="0"/>
              <a:t> is. </a:t>
            </a:r>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41</a:t>
            </a:fld>
            <a:endParaRPr lang="en-GB"/>
          </a:p>
        </p:txBody>
      </p:sp>
    </p:spTree>
    <p:extLst>
      <p:ext uri="{BB962C8B-B14F-4D97-AF65-F5344CB8AC3E}">
        <p14:creationId xmlns:p14="http://schemas.microsoft.com/office/powerpoint/2010/main" val="135465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de </a:t>
            </a:r>
            <a:r>
              <a:rPr lang="en-GB" dirty="0" err="1"/>
              <a:t>figuur</a:t>
            </a:r>
            <a:r>
              <a:rPr lang="en-GB" dirty="0"/>
              <a:t> </a:t>
            </a:r>
            <a:r>
              <a:rPr lang="en-GB" dirty="0" err="1"/>
              <a:t>wordt</a:t>
            </a:r>
            <a:r>
              <a:rPr lang="en-GB" dirty="0"/>
              <a:t> de </a:t>
            </a:r>
            <a:r>
              <a:rPr lang="en-GB" dirty="0" err="1"/>
              <a:t>stamomvang</a:t>
            </a:r>
            <a:r>
              <a:rPr lang="en-GB" dirty="0"/>
              <a:t> </a:t>
            </a:r>
            <a:r>
              <a:rPr lang="en-GB" dirty="0" err="1"/>
              <a:t>vergeleken</a:t>
            </a:r>
            <a:r>
              <a:rPr lang="en-GB" dirty="0"/>
              <a:t> van die:</a:t>
            </a:r>
          </a:p>
          <a:p>
            <a:pPr marL="171450" indent="-171450">
              <a:buFontTx/>
              <a:buChar char="-"/>
            </a:pPr>
            <a:r>
              <a:rPr lang="en-GB" dirty="0"/>
              <a:t>1 </a:t>
            </a:r>
            <a:r>
              <a:rPr lang="en-GB" dirty="0" err="1"/>
              <a:t>seizoen</a:t>
            </a:r>
            <a:r>
              <a:rPr lang="en-GB" dirty="0"/>
              <a:t> in de </a:t>
            </a:r>
            <a:r>
              <a:rPr lang="en-GB" dirty="0" err="1"/>
              <a:t>goot</a:t>
            </a:r>
            <a:r>
              <a:rPr lang="en-GB" dirty="0"/>
              <a:t> </a:t>
            </a:r>
            <a:r>
              <a:rPr lang="en-GB" dirty="0" err="1"/>
              <a:t>gevolgd</a:t>
            </a:r>
            <a:r>
              <a:rPr lang="en-GB" dirty="0"/>
              <a:t> door 2 </a:t>
            </a:r>
            <a:r>
              <a:rPr lang="en-GB" dirty="0" err="1"/>
              <a:t>jaar</a:t>
            </a:r>
            <a:r>
              <a:rPr lang="en-GB" dirty="0"/>
              <a:t> in </a:t>
            </a:r>
            <a:r>
              <a:rPr lang="en-GB" dirty="0" err="1"/>
              <a:t>een</a:t>
            </a:r>
            <a:r>
              <a:rPr lang="en-GB" dirty="0"/>
              <a:t> </a:t>
            </a:r>
            <a:r>
              <a:rPr lang="en-GB" dirty="0" err="1"/>
              <a:t>grote</a:t>
            </a:r>
            <a:r>
              <a:rPr lang="en-GB" dirty="0"/>
              <a:t> container</a:t>
            </a:r>
          </a:p>
          <a:p>
            <a:pPr marL="171450" indent="-171450">
              <a:buFontTx/>
              <a:buChar char="-"/>
            </a:pPr>
            <a:r>
              <a:rPr lang="en-GB" dirty="0"/>
              <a:t>1 </a:t>
            </a:r>
            <a:r>
              <a:rPr lang="en-GB" dirty="0" err="1"/>
              <a:t>seizoen</a:t>
            </a:r>
            <a:r>
              <a:rPr lang="en-GB" dirty="0"/>
              <a:t> in de </a:t>
            </a:r>
            <a:r>
              <a:rPr lang="en-GB" dirty="0" err="1"/>
              <a:t>volle</a:t>
            </a:r>
            <a:r>
              <a:rPr lang="en-GB" dirty="0"/>
              <a:t> </a:t>
            </a:r>
            <a:r>
              <a:rPr lang="en-GB" dirty="0" err="1"/>
              <a:t>grond</a:t>
            </a:r>
            <a:r>
              <a:rPr lang="en-GB" dirty="0"/>
              <a:t> </a:t>
            </a:r>
            <a:r>
              <a:rPr lang="en-GB" dirty="0" err="1"/>
              <a:t>dan</a:t>
            </a:r>
            <a:r>
              <a:rPr lang="en-GB" dirty="0"/>
              <a:t> </a:t>
            </a:r>
            <a:r>
              <a:rPr lang="en-GB" dirty="0" err="1"/>
              <a:t>gerooid</a:t>
            </a:r>
            <a:r>
              <a:rPr lang="en-GB" dirty="0"/>
              <a:t> en elders </a:t>
            </a:r>
            <a:r>
              <a:rPr lang="en-GB" dirty="0" err="1"/>
              <a:t>voor</a:t>
            </a:r>
            <a:r>
              <a:rPr lang="en-GB" dirty="0"/>
              <a:t> 2 </a:t>
            </a:r>
            <a:r>
              <a:rPr lang="en-GB" dirty="0" err="1"/>
              <a:t>seizoenen</a:t>
            </a:r>
            <a:r>
              <a:rPr lang="en-GB" dirty="0"/>
              <a:t> in de </a:t>
            </a:r>
            <a:r>
              <a:rPr lang="en-GB" dirty="0" err="1"/>
              <a:t>volle</a:t>
            </a:r>
            <a:r>
              <a:rPr lang="en-GB" dirty="0"/>
              <a:t> </a:t>
            </a:r>
            <a:r>
              <a:rPr lang="en-GB" dirty="0" err="1"/>
              <a:t>grond</a:t>
            </a:r>
            <a:endParaRPr lang="en-GB" dirty="0"/>
          </a:p>
          <a:p>
            <a:endParaRPr lang="en-GB" dirty="0"/>
          </a:p>
          <a:p>
            <a:r>
              <a:rPr lang="en-GB" dirty="0" err="1"/>
              <a:t>Pyrus</a:t>
            </a:r>
            <a:r>
              <a:rPr lang="en-GB" dirty="0"/>
              <a:t>, </a:t>
            </a:r>
            <a:r>
              <a:rPr lang="en-GB" dirty="0" err="1"/>
              <a:t>Quercus</a:t>
            </a:r>
            <a:r>
              <a:rPr lang="en-GB" dirty="0"/>
              <a:t> en </a:t>
            </a:r>
            <a:r>
              <a:rPr lang="en-GB" dirty="0" err="1"/>
              <a:t>Sorbus</a:t>
            </a:r>
            <a:r>
              <a:rPr lang="en-GB" dirty="0"/>
              <a:t> </a:t>
            </a:r>
            <a:r>
              <a:rPr lang="en-GB" dirty="0" err="1"/>
              <a:t>geven</a:t>
            </a:r>
            <a:r>
              <a:rPr lang="en-GB" dirty="0"/>
              <a:t> </a:t>
            </a:r>
            <a:r>
              <a:rPr lang="en-GB" dirty="0" err="1"/>
              <a:t>bij</a:t>
            </a:r>
            <a:r>
              <a:rPr lang="en-GB" dirty="0"/>
              <a:t> </a:t>
            </a:r>
            <a:r>
              <a:rPr lang="en-GB" dirty="0" err="1"/>
              <a:t>een</a:t>
            </a:r>
            <a:r>
              <a:rPr lang="en-GB" dirty="0"/>
              <a:t> </a:t>
            </a:r>
            <a:r>
              <a:rPr lang="en-GB" dirty="0" err="1"/>
              <a:t>volledige</a:t>
            </a:r>
            <a:r>
              <a:rPr lang="en-GB" dirty="0"/>
              <a:t> </a:t>
            </a:r>
            <a:r>
              <a:rPr lang="en-GB" dirty="0" err="1"/>
              <a:t>uit</a:t>
            </a:r>
            <a:r>
              <a:rPr lang="en-GB" dirty="0"/>
              <a:t> de </a:t>
            </a:r>
            <a:r>
              <a:rPr lang="en-GB" dirty="0" err="1"/>
              <a:t>grond</a:t>
            </a:r>
            <a:r>
              <a:rPr lang="en-GB" dirty="0"/>
              <a:t> </a:t>
            </a:r>
            <a:r>
              <a:rPr lang="en-GB" dirty="0" err="1"/>
              <a:t>teelt</a:t>
            </a:r>
            <a:r>
              <a:rPr lang="en-GB" dirty="0"/>
              <a:t> </a:t>
            </a:r>
            <a:r>
              <a:rPr lang="en-GB" dirty="0" err="1"/>
              <a:t>een</a:t>
            </a:r>
            <a:r>
              <a:rPr lang="en-GB" dirty="0"/>
              <a:t> </a:t>
            </a:r>
            <a:r>
              <a:rPr lang="en-GB" dirty="0" err="1"/>
              <a:t>duidelijke</a:t>
            </a:r>
            <a:r>
              <a:rPr lang="en-GB" dirty="0"/>
              <a:t> </a:t>
            </a:r>
            <a:r>
              <a:rPr lang="en-GB" dirty="0" err="1"/>
              <a:t>groeiwinst</a:t>
            </a:r>
            <a:r>
              <a:rPr lang="en-GB" dirty="0"/>
              <a:t>. </a:t>
            </a:r>
            <a:r>
              <a:rPr lang="en-GB" dirty="0" err="1"/>
              <a:t>Voor</a:t>
            </a:r>
            <a:r>
              <a:rPr lang="en-GB" dirty="0"/>
              <a:t> </a:t>
            </a:r>
            <a:r>
              <a:rPr lang="en-GB" dirty="0" err="1"/>
              <a:t>Ulmus</a:t>
            </a:r>
            <a:r>
              <a:rPr lang="en-GB" dirty="0"/>
              <a:t> (</a:t>
            </a:r>
            <a:r>
              <a:rPr lang="en-GB" dirty="0" err="1"/>
              <a:t>iep</a:t>
            </a:r>
            <a:r>
              <a:rPr lang="en-GB" dirty="0"/>
              <a:t>)</a:t>
            </a:r>
            <a:r>
              <a:rPr lang="en-GB" baseline="0" dirty="0"/>
              <a:t> </a:t>
            </a:r>
            <a:r>
              <a:rPr lang="en-GB" baseline="0" dirty="0" err="1"/>
              <a:t>lijkt</a:t>
            </a:r>
            <a:r>
              <a:rPr lang="en-GB" baseline="0" dirty="0"/>
              <a:t> </a:t>
            </a:r>
            <a:r>
              <a:rPr lang="en-GB" baseline="0" dirty="0" err="1"/>
              <a:t>dit</a:t>
            </a:r>
            <a:r>
              <a:rPr lang="en-GB" baseline="0" dirty="0"/>
              <a:t> in de </a:t>
            </a:r>
            <a:r>
              <a:rPr lang="en-GB" baseline="0" dirty="0" err="1"/>
              <a:t>eerste</a:t>
            </a:r>
            <a:r>
              <a:rPr lang="en-GB" baseline="0" dirty="0"/>
              <a:t> </a:t>
            </a:r>
            <a:r>
              <a:rPr lang="en-GB" baseline="0" dirty="0" err="1"/>
              <a:t>jaren</a:t>
            </a:r>
            <a:r>
              <a:rPr lang="en-GB" baseline="0" dirty="0"/>
              <a:t> </a:t>
            </a:r>
            <a:r>
              <a:rPr lang="en-GB" baseline="0" dirty="0" err="1"/>
              <a:t>ook</a:t>
            </a:r>
            <a:r>
              <a:rPr lang="en-GB" baseline="0" dirty="0"/>
              <a:t> het </a:t>
            </a:r>
            <a:r>
              <a:rPr lang="en-GB" baseline="0" dirty="0" err="1"/>
              <a:t>geval</a:t>
            </a:r>
            <a:r>
              <a:rPr lang="en-GB" baseline="0" dirty="0"/>
              <a:t> maar in het </a:t>
            </a:r>
            <a:r>
              <a:rPr lang="en-GB" baseline="0" dirty="0" err="1"/>
              <a:t>derde</a:t>
            </a:r>
            <a:r>
              <a:rPr lang="en-GB" baseline="0" dirty="0"/>
              <a:t> </a:t>
            </a:r>
            <a:r>
              <a:rPr lang="en-GB" baseline="0" dirty="0" err="1"/>
              <a:t>teeltjaar</a:t>
            </a:r>
            <a:r>
              <a:rPr lang="en-GB" baseline="0" dirty="0"/>
              <a:t> </a:t>
            </a:r>
            <a:r>
              <a:rPr lang="en-GB" baseline="0" dirty="0" err="1"/>
              <a:t>wordt</a:t>
            </a:r>
            <a:r>
              <a:rPr lang="en-GB" baseline="0" dirty="0"/>
              <a:t> in de </a:t>
            </a:r>
            <a:r>
              <a:rPr lang="en-GB" baseline="0" dirty="0" err="1"/>
              <a:t>volle</a:t>
            </a:r>
            <a:r>
              <a:rPr lang="en-GB" baseline="0" dirty="0"/>
              <a:t> </a:t>
            </a:r>
            <a:r>
              <a:rPr lang="en-GB" baseline="0" dirty="0" err="1"/>
              <a:t>grond</a:t>
            </a:r>
            <a:r>
              <a:rPr lang="en-GB" baseline="0" dirty="0"/>
              <a:t> de </a:t>
            </a:r>
            <a:r>
              <a:rPr lang="en-GB" baseline="0" dirty="0" err="1"/>
              <a:t>groei</a:t>
            </a:r>
            <a:r>
              <a:rPr lang="en-GB" baseline="0" dirty="0"/>
              <a:t> </a:t>
            </a:r>
            <a:r>
              <a:rPr lang="en-GB" baseline="0" dirty="0" err="1"/>
              <a:t>ingehaald</a:t>
            </a:r>
            <a:r>
              <a:rPr lang="en-GB" baseline="0" dirty="0"/>
              <a:t>.</a:t>
            </a:r>
          </a:p>
          <a:p>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42</a:t>
            </a:fld>
            <a:endParaRPr lang="en-GB"/>
          </a:p>
        </p:txBody>
      </p:sp>
    </p:spTree>
    <p:extLst>
      <p:ext uri="{BB962C8B-B14F-4D97-AF65-F5344CB8AC3E}">
        <p14:creationId xmlns:p14="http://schemas.microsoft.com/office/powerpoint/2010/main" val="2601038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44</a:t>
            </a:fld>
            <a:endParaRPr lang="en-GB"/>
          </a:p>
        </p:txBody>
      </p:sp>
    </p:spTree>
    <p:extLst>
      <p:ext uri="{BB962C8B-B14F-4D97-AF65-F5344CB8AC3E}">
        <p14:creationId xmlns:p14="http://schemas.microsoft.com/office/powerpoint/2010/main" val="110060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Relatief simpel en goedkoop systeem. Potten hangen in een frame van betonijzer. Belangrijke voordelen zijn naast de </a:t>
            </a:r>
            <a:r>
              <a:rPr lang="nl-NL" dirty="0" err="1"/>
              <a:t>algemen</a:t>
            </a:r>
            <a:r>
              <a:rPr lang="nl-NL" dirty="0"/>
              <a:t> voordelen van pot- en containerteelt: lage aanlegkosten, werken op hoogte, makkelijk om enkele planten te oogsten dit i.t.t. het U systeem.</a:t>
            </a:r>
          </a:p>
          <a:p>
            <a:r>
              <a:rPr lang="nl-NL" dirty="0"/>
              <a:t>Bij de oogst van planten uit het U systeem moeten veel planten snel verwerkt worden om het maximale voordeel te behalen. We merken in de praktijk dat vooral kleiner bedrijven hier moeite mee hebben en vanwege deze reden hebben belangstelling hebben in het ‘hangende’ potten systeem.</a:t>
            </a:r>
          </a:p>
          <a:p>
            <a:r>
              <a:rPr lang="nl-NL" dirty="0"/>
              <a:t> </a:t>
            </a:r>
          </a:p>
          <a:p>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46</a:t>
            </a:fld>
            <a:endParaRPr lang="en-GB"/>
          </a:p>
        </p:txBody>
      </p:sp>
    </p:spTree>
    <p:extLst>
      <p:ext uri="{BB962C8B-B14F-4D97-AF65-F5344CB8AC3E}">
        <p14:creationId xmlns:p14="http://schemas.microsoft.com/office/powerpoint/2010/main" val="200451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 </a:t>
            </a:r>
            <a:r>
              <a:rPr lang="en-GB" dirty="0" err="1"/>
              <a:t>planten</a:t>
            </a:r>
            <a:r>
              <a:rPr lang="en-GB" dirty="0"/>
              <a:t> </a:t>
            </a:r>
            <a:r>
              <a:rPr lang="en-GB" dirty="0" err="1"/>
              <a:t>groeien</a:t>
            </a:r>
            <a:r>
              <a:rPr lang="en-GB" baseline="0" dirty="0"/>
              <a:t> in </a:t>
            </a:r>
            <a:r>
              <a:rPr lang="en-GB" baseline="0" dirty="0" err="1"/>
              <a:t>z.g</a:t>
            </a:r>
            <a:r>
              <a:rPr lang="en-GB" baseline="0" dirty="0"/>
              <a:t>. </a:t>
            </a:r>
            <a:r>
              <a:rPr lang="en-GB" baseline="0" dirty="0" err="1"/>
              <a:t>airpot</a:t>
            </a:r>
            <a:r>
              <a:rPr lang="en-GB" baseline="0" dirty="0"/>
              <a:t> </a:t>
            </a:r>
            <a:r>
              <a:rPr lang="en-GB" baseline="0" dirty="0" err="1"/>
              <a:t>materiaal</a:t>
            </a:r>
            <a:r>
              <a:rPr lang="en-GB" baseline="0" dirty="0"/>
              <a:t>. De </a:t>
            </a:r>
            <a:r>
              <a:rPr lang="en-GB" baseline="0" dirty="0" err="1"/>
              <a:t>wortels</a:t>
            </a:r>
            <a:r>
              <a:rPr lang="en-GB" baseline="0" dirty="0"/>
              <a:t> </a:t>
            </a:r>
            <a:r>
              <a:rPr lang="en-GB" baseline="0" dirty="0" err="1"/>
              <a:t>groeien</a:t>
            </a:r>
            <a:r>
              <a:rPr lang="en-GB" baseline="0" dirty="0"/>
              <a:t> door de </a:t>
            </a:r>
            <a:r>
              <a:rPr lang="en-GB" baseline="0" dirty="0" err="1"/>
              <a:t>gaatjes</a:t>
            </a:r>
            <a:r>
              <a:rPr lang="en-GB" baseline="0" dirty="0"/>
              <a:t> </a:t>
            </a:r>
            <a:r>
              <a:rPr lang="en-GB" baseline="0" dirty="0" err="1"/>
              <a:t>naar</a:t>
            </a:r>
            <a:r>
              <a:rPr lang="en-GB" baseline="0" dirty="0"/>
              <a:t> </a:t>
            </a:r>
            <a:r>
              <a:rPr lang="en-GB" baseline="0" dirty="0" err="1"/>
              <a:t>buiten</a:t>
            </a:r>
            <a:r>
              <a:rPr lang="en-GB" baseline="0" dirty="0"/>
              <a:t> </a:t>
            </a:r>
            <a:r>
              <a:rPr lang="en-GB" baseline="0" dirty="0" err="1"/>
              <a:t>gaan</a:t>
            </a:r>
            <a:r>
              <a:rPr lang="en-GB" baseline="0" dirty="0"/>
              <a:t> </a:t>
            </a:r>
            <a:r>
              <a:rPr lang="en-GB" baseline="0" dirty="0" err="1"/>
              <a:t>dood</a:t>
            </a:r>
            <a:r>
              <a:rPr lang="en-GB" baseline="0" dirty="0"/>
              <a:t> door </a:t>
            </a:r>
            <a:r>
              <a:rPr lang="en-GB" baseline="0" dirty="0" err="1"/>
              <a:t>uitdroging</a:t>
            </a:r>
            <a:r>
              <a:rPr lang="en-GB" baseline="0" dirty="0"/>
              <a:t>. De </a:t>
            </a:r>
            <a:r>
              <a:rPr lang="en-GB" baseline="0" dirty="0" err="1"/>
              <a:t>wortels</a:t>
            </a:r>
            <a:r>
              <a:rPr lang="en-GB" baseline="0" dirty="0"/>
              <a:t> in de U of </a:t>
            </a:r>
            <a:r>
              <a:rPr lang="en-GB" baseline="0" dirty="0" err="1"/>
              <a:t>goot</a:t>
            </a:r>
            <a:r>
              <a:rPr lang="en-GB" baseline="0" dirty="0"/>
              <a:t> </a:t>
            </a:r>
            <a:r>
              <a:rPr lang="en-GB" baseline="0" dirty="0" err="1"/>
              <a:t>vertakken</a:t>
            </a:r>
            <a:r>
              <a:rPr lang="en-GB" baseline="0" dirty="0"/>
              <a:t> </a:t>
            </a:r>
            <a:r>
              <a:rPr lang="en-GB" baseline="0" dirty="0" err="1"/>
              <a:t>daardoor</a:t>
            </a:r>
            <a:r>
              <a:rPr lang="en-GB" baseline="0" dirty="0"/>
              <a:t> </a:t>
            </a:r>
            <a:r>
              <a:rPr lang="en-GB" baseline="0" dirty="0" err="1"/>
              <a:t>meer</a:t>
            </a:r>
            <a:r>
              <a:rPr lang="en-GB" baseline="0" dirty="0"/>
              <a:t>. Op </a:t>
            </a:r>
            <a:r>
              <a:rPr lang="en-GB" baseline="0" dirty="0" err="1"/>
              <a:t>deze</a:t>
            </a:r>
            <a:r>
              <a:rPr lang="en-GB" baseline="0" dirty="0"/>
              <a:t> </a:t>
            </a:r>
            <a:r>
              <a:rPr lang="en-GB" baseline="0" dirty="0" err="1"/>
              <a:t>wijze</a:t>
            </a:r>
            <a:r>
              <a:rPr lang="en-GB" baseline="0" dirty="0"/>
              <a:t> </a:t>
            </a:r>
            <a:r>
              <a:rPr lang="en-GB" baseline="0" dirty="0" err="1"/>
              <a:t>wordt</a:t>
            </a:r>
            <a:r>
              <a:rPr lang="en-GB" baseline="0" dirty="0"/>
              <a:t> het </a:t>
            </a:r>
            <a:r>
              <a:rPr lang="en-GB" baseline="0" dirty="0" err="1"/>
              <a:t>ontstaan</a:t>
            </a:r>
            <a:r>
              <a:rPr lang="en-GB" baseline="0" dirty="0"/>
              <a:t> van ‘</a:t>
            </a:r>
            <a:r>
              <a:rPr lang="en-GB" baseline="0" dirty="0" err="1"/>
              <a:t>draai</a:t>
            </a:r>
            <a:r>
              <a:rPr lang="en-GB" baseline="0" dirty="0"/>
              <a:t>’ </a:t>
            </a:r>
            <a:r>
              <a:rPr lang="en-GB" baseline="0" dirty="0" err="1"/>
              <a:t>wortels</a:t>
            </a:r>
            <a:r>
              <a:rPr lang="en-GB" baseline="0" dirty="0"/>
              <a:t> </a:t>
            </a:r>
            <a:r>
              <a:rPr lang="en-GB" baseline="0" dirty="0" err="1"/>
              <a:t>voorkomen</a:t>
            </a:r>
            <a:r>
              <a:rPr lang="en-GB" baseline="0" dirty="0"/>
              <a:t>.</a:t>
            </a:r>
          </a:p>
          <a:p>
            <a:r>
              <a:rPr lang="en-GB" baseline="0" dirty="0"/>
              <a:t>In </a:t>
            </a:r>
            <a:r>
              <a:rPr lang="en-GB" baseline="0" dirty="0" err="1"/>
              <a:t>een</a:t>
            </a:r>
            <a:r>
              <a:rPr lang="en-GB" baseline="0" dirty="0"/>
              <a:t> </a:t>
            </a:r>
            <a:r>
              <a:rPr lang="en-GB" baseline="0" dirty="0" err="1"/>
              <a:t>dichte</a:t>
            </a:r>
            <a:r>
              <a:rPr lang="en-GB" baseline="0" dirty="0"/>
              <a:t> pot of container </a:t>
            </a:r>
            <a:r>
              <a:rPr lang="en-GB" baseline="0" dirty="0" err="1"/>
              <a:t>gaan</a:t>
            </a:r>
            <a:r>
              <a:rPr lang="en-GB" baseline="0" dirty="0"/>
              <a:t> </a:t>
            </a:r>
            <a:r>
              <a:rPr lang="en-GB" baseline="0" dirty="0" err="1"/>
              <a:t>wortels</a:t>
            </a:r>
            <a:r>
              <a:rPr lang="en-GB" baseline="0" dirty="0"/>
              <a:t> </a:t>
            </a:r>
            <a:r>
              <a:rPr lang="en-GB" baseline="0" dirty="0" err="1"/>
              <a:t>draaien</a:t>
            </a:r>
            <a:r>
              <a:rPr lang="en-GB" baseline="0" dirty="0"/>
              <a:t>. </a:t>
            </a:r>
            <a:r>
              <a:rPr lang="en-GB" baseline="0" dirty="0" err="1"/>
              <a:t>Wanneer</a:t>
            </a:r>
            <a:r>
              <a:rPr lang="en-GB" baseline="0" dirty="0"/>
              <a:t> </a:t>
            </a:r>
            <a:r>
              <a:rPr lang="en-GB" baseline="0" dirty="0" err="1"/>
              <a:t>deze</a:t>
            </a:r>
            <a:r>
              <a:rPr lang="en-GB" baseline="0" dirty="0"/>
              <a:t> </a:t>
            </a:r>
            <a:r>
              <a:rPr lang="en-GB" baseline="0" dirty="0" err="1"/>
              <a:t>planten</a:t>
            </a:r>
            <a:r>
              <a:rPr lang="en-GB" baseline="0" dirty="0"/>
              <a:t> in de </a:t>
            </a:r>
            <a:r>
              <a:rPr lang="en-GB" baseline="0" dirty="0" err="1"/>
              <a:t>volle</a:t>
            </a:r>
            <a:r>
              <a:rPr lang="en-GB" baseline="0" dirty="0"/>
              <a:t> </a:t>
            </a:r>
            <a:r>
              <a:rPr lang="en-GB" baseline="0" dirty="0" err="1"/>
              <a:t>grond</a:t>
            </a:r>
            <a:r>
              <a:rPr lang="en-GB" baseline="0" dirty="0"/>
              <a:t> </a:t>
            </a:r>
            <a:r>
              <a:rPr lang="en-GB" baseline="0" dirty="0" err="1"/>
              <a:t>worden</a:t>
            </a:r>
            <a:r>
              <a:rPr lang="en-GB" baseline="0" dirty="0"/>
              <a:t> </a:t>
            </a:r>
            <a:r>
              <a:rPr lang="en-GB" baseline="0" dirty="0" err="1"/>
              <a:t>geplant</a:t>
            </a:r>
            <a:r>
              <a:rPr lang="en-GB" baseline="0" dirty="0"/>
              <a:t> </a:t>
            </a:r>
            <a:r>
              <a:rPr lang="en-GB" baseline="0" dirty="0" err="1"/>
              <a:t>blijven</a:t>
            </a:r>
            <a:r>
              <a:rPr lang="en-GB" baseline="0" dirty="0"/>
              <a:t> de </a:t>
            </a:r>
            <a:r>
              <a:rPr lang="en-GB" baseline="0" dirty="0" err="1"/>
              <a:t>wortels</a:t>
            </a:r>
            <a:r>
              <a:rPr lang="en-GB" baseline="0" dirty="0"/>
              <a:t> </a:t>
            </a:r>
            <a:r>
              <a:rPr lang="en-GB" baseline="0" dirty="0" err="1"/>
              <a:t>draaien</a:t>
            </a:r>
            <a:r>
              <a:rPr lang="en-GB" baseline="0" dirty="0"/>
              <a:t> en </a:t>
            </a:r>
            <a:r>
              <a:rPr lang="en-GB" baseline="0" dirty="0" err="1"/>
              <a:t>wordt</a:t>
            </a:r>
            <a:r>
              <a:rPr lang="en-GB" baseline="0" dirty="0"/>
              <a:t> de </a:t>
            </a:r>
            <a:r>
              <a:rPr lang="en-GB" baseline="0" dirty="0" err="1"/>
              <a:t>stabiliteit</a:t>
            </a:r>
            <a:r>
              <a:rPr lang="en-GB" baseline="0" dirty="0"/>
              <a:t> minder. In </a:t>
            </a:r>
            <a:r>
              <a:rPr lang="en-GB" baseline="0" dirty="0" err="1"/>
              <a:t>literatuur</a:t>
            </a:r>
            <a:r>
              <a:rPr lang="en-GB" baseline="0" dirty="0"/>
              <a:t> </a:t>
            </a:r>
            <a:r>
              <a:rPr lang="en-GB" baseline="0" dirty="0" err="1"/>
              <a:t>wordt</a:t>
            </a:r>
            <a:r>
              <a:rPr lang="en-GB" baseline="0" dirty="0"/>
              <a:t> </a:t>
            </a:r>
            <a:r>
              <a:rPr lang="en-GB" baseline="0" dirty="0" err="1"/>
              <a:t>beschreven</a:t>
            </a:r>
            <a:r>
              <a:rPr lang="en-GB" baseline="0" dirty="0"/>
              <a:t> hoe het </a:t>
            </a:r>
            <a:r>
              <a:rPr lang="en-GB" baseline="0" dirty="0" err="1"/>
              <a:t>omvallen</a:t>
            </a:r>
            <a:r>
              <a:rPr lang="en-GB" baseline="0" dirty="0"/>
              <a:t> van </a:t>
            </a:r>
            <a:r>
              <a:rPr lang="en-GB" baseline="0" dirty="0" err="1"/>
              <a:t>bomen</a:t>
            </a:r>
            <a:r>
              <a:rPr lang="en-GB" baseline="0" dirty="0"/>
              <a:t> </a:t>
            </a:r>
            <a:r>
              <a:rPr lang="en-GB" baseline="0" dirty="0" err="1"/>
              <a:t>vele</a:t>
            </a:r>
            <a:r>
              <a:rPr lang="en-GB" baseline="0" dirty="0"/>
              <a:t> </a:t>
            </a:r>
            <a:r>
              <a:rPr lang="en-GB" baseline="0" dirty="0" err="1"/>
              <a:t>jaren</a:t>
            </a:r>
            <a:r>
              <a:rPr lang="en-GB" baseline="0" dirty="0"/>
              <a:t> </a:t>
            </a:r>
            <a:r>
              <a:rPr lang="en-GB" baseline="0" dirty="0" err="1"/>
              <a:t>na</a:t>
            </a:r>
            <a:r>
              <a:rPr lang="en-GB" baseline="0" dirty="0"/>
              <a:t> </a:t>
            </a:r>
            <a:r>
              <a:rPr lang="en-GB" baseline="0" dirty="0" err="1"/>
              <a:t>aanplant</a:t>
            </a:r>
            <a:r>
              <a:rPr lang="en-GB" baseline="0" dirty="0"/>
              <a:t> </a:t>
            </a:r>
            <a:r>
              <a:rPr lang="en-GB" baseline="0" dirty="0" err="1"/>
              <a:t>te</a:t>
            </a:r>
            <a:r>
              <a:rPr lang="en-GB" baseline="0" dirty="0"/>
              <a:t> </a:t>
            </a:r>
            <a:r>
              <a:rPr lang="en-GB" baseline="0" dirty="0" err="1"/>
              <a:t>herleiden</a:t>
            </a:r>
            <a:r>
              <a:rPr lang="en-GB" baseline="0" dirty="0"/>
              <a:t> </a:t>
            </a:r>
            <a:r>
              <a:rPr lang="en-GB" baseline="0" dirty="0" err="1"/>
              <a:t>naar</a:t>
            </a:r>
            <a:r>
              <a:rPr lang="en-GB" baseline="0" dirty="0"/>
              <a:t> </a:t>
            </a:r>
            <a:r>
              <a:rPr lang="en-GB" baseline="0" dirty="0" err="1"/>
              <a:t>draaiwortels</a:t>
            </a:r>
            <a:r>
              <a:rPr lang="en-GB" baseline="0" dirty="0"/>
              <a:t>.</a:t>
            </a:r>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32</a:t>
            </a:fld>
            <a:endParaRPr lang="en-GB"/>
          </a:p>
        </p:txBody>
      </p:sp>
    </p:spTree>
    <p:extLst>
      <p:ext uri="{BB962C8B-B14F-4D97-AF65-F5344CB8AC3E}">
        <p14:creationId xmlns:p14="http://schemas.microsoft.com/office/powerpoint/2010/main" val="2772817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Verschil</a:t>
            </a:r>
            <a:r>
              <a:rPr lang="en-GB" dirty="0"/>
              <a:t> in </a:t>
            </a:r>
            <a:r>
              <a:rPr lang="en-GB" dirty="0" err="1"/>
              <a:t>wortelontwikkeling</a:t>
            </a:r>
            <a:r>
              <a:rPr lang="en-GB" dirty="0"/>
              <a:t> </a:t>
            </a:r>
            <a:r>
              <a:rPr lang="en-GB" dirty="0" err="1"/>
              <a:t>tussen</a:t>
            </a:r>
            <a:r>
              <a:rPr lang="en-GB" dirty="0"/>
              <a:t> </a:t>
            </a:r>
            <a:r>
              <a:rPr lang="en-GB" dirty="0" err="1"/>
              <a:t>een</a:t>
            </a:r>
            <a:r>
              <a:rPr lang="en-GB" dirty="0"/>
              <a:t> </a:t>
            </a:r>
            <a:r>
              <a:rPr lang="en-GB" dirty="0" err="1"/>
              <a:t>spil</a:t>
            </a:r>
            <a:r>
              <a:rPr lang="en-GB" dirty="0"/>
              <a:t> (= </a:t>
            </a:r>
            <a:r>
              <a:rPr lang="en-GB" dirty="0" err="1"/>
              <a:t>jonge</a:t>
            </a:r>
            <a:r>
              <a:rPr lang="en-GB" dirty="0"/>
              <a:t> </a:t>
            </a:r>
            <a:r>
              <a:rPr lang="en-GB" dirty="0" err="1"/>
              <a:t>laanboom</a:t>
            </a:r>
            <a:r>
              <a:rPr lang="en-GB" dirty="0"/>
              <a:t>) </a:t>
            </a:r>
            <a:r>
              <a:rPr lang="en-GB" dirty="0" err="1"/>
              <a:t>geteeld</a:t>
            </a:r>
            <a:r>
              <a:rPr lang="en-GB" dirty="0"/>
              <a:t> in de </a:t>
            </a:r>
            <a:r>
              <a:rPr lang="en-GB" dirty="0" err="1"/>
              <a:t>volle</a:t>
            </a:r>
            <a:r>
              <a:rPr lang="en-GB" dirty="0"/>
              <a:t> </a:t>
            </a:r>
            <a:r>
              <a:rPr lang="en-GB" dirty="0" err="1"/>
              <a:t>grond</a:t>
            </a:r>
            <a:r>
              <a:rPr lang="en-GB" dirty="0"/>
              <a:t> en in het</a:t>
            </a:r>
            <a:r>
              <a:rPr lang="en-GB" baseline="0" dirty="0"/>
              <a:t> U- of </a:t>
            </a:r>
            <a:r>
              <a:rPr lang="en-GB" baseline="0" dirty="0" err="1"/>
              <a:t>gotensysteem</a:t>
            </a:r>
            <a:r>
              <a:rPr lang="en-GB" baseline="0" dirty="0"/>
              <a:t>.</a:t>
            </a:r>
          </a:p>
          <a:p>
            <a:r>
              <a:rPr lang="en-GB" baseline="0" dirty="0"/>
              <a:t> </a:t>
            </a:r>
            <a:r>
              <a:rPr lang="en-GB" dirty="0"/>
              <a:t> </a:t>
            </a:r>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33</a:t>
            </a:fld>
            <a:endParaRPr lang="en-GB"/>
          </a:p>
        </p:txBody>
      </p:sp>
    </p:spTree>
    <p:extLst>
      <p:ext uri="{BB962C8B-B14F-4D97-AF65-F5344CB8AC3E}">
        <p14:creationId xmlns:p14="http://schemas.microsoft.com/office/powerpoint/2010/main" val="289289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Boomkwekers</a:t>
            </a:r>
            <a:r>
              <a:rPr lang="en-GB" baseline="0" dirty="0"/>
              <a:t> </a:t>
            </a:r>
            <a:r>
              <a:rPr lang="en-GB" baseline="0" dirty="0" err="1"/>
              <a:t>hebben</a:t>
            </a:r>
            <a:r>
              <a:rPr lang="en-GB" baseline="0" dirty="0"/>
              <a:t> </a:t>
            </a:r>
            <a:r>
              <a:rPr lang="en-GB" baseline="0" dirty="0" err="1"/>
              <a:t>een</a:t>
            </a:r>
            <a:r>
              <a:rPr lang="en-GB" baseline="0" dirty="0"/>
              <a:t> </a:t>
            </a:r>
            <a:r>
              <a:rPr lang="en-GB" baseline="0" dirty="0" err="1"/>
              <a:t>voorkeur</a:t>
            </a:r>
            <a:r>
              <a:rPr lang="en-GB" baseline="0" dirty="0"/>
              <a:t> </a:t>
            </a:r>
            <a:r>
              <a:rPr lang="en-GB" baseline="0" dirty="0" err="1"/>
              <a:t>voor</a:t>
            </a:r>
            <a:r>
              <a:rPr lang="en-GB" baseline="0" dirty="0"/>
              <a:t> </a:t>
            </a:r>
            <a:r>
              <a:rPr lang="en-GB" baseline="0" dirty="0" err="1"/>
              <a:t>verwijderen</a:t>
            </a:r>
            <a:r>
              <a:rPr lang="en-GB" baseline="0" dirty="0"/>
              <a:t> van </a:t>
            </a:r>
            <a:r>
              <a:rPr lang="en-GB" baseline="0" dirty="0" err="1"/>
              <a:t>onkruid</a:t>
            </a:r>
            <a:r>
              <a:rPr lang="en-GB" baseline="0" dirty="0"/>
              <a:t> </a:t>
            </a:r>
            <a:r>
              <a:rPr lang="en-GB" baseline="0" dirty="0" err="1"/>
              <a:t>onder</a:t>
            </a:r>
            <a:r>
              <a:rPr lang="en-GB" baseline="0" dirty="0"/>
              <a:t> de </a:t>
            </a:r>
            <a:r>
              <a:rPr lang="en-GB" baseline="0" dirty="0" err="1"/>
              <a:t>goot</a:t>
            </a:r>
            <a:r>
              <a:rPr lang="en-GB" baseline="0" dirty="0"/>
              <a:t>, het </a:t>
            </a:r>
            <a:r>
              <a:rPr lang="en-GB" baseline="0" dirty="0" err="1"/>
              <a:t>z.g</a:t>
            </a:r>
            <a:r>
              <a:rPr lang="en-GB" baseline="0" dirty="0"/>
              <a:t>. ‘</a:t>
            </a:r>
            <a:r>
              <a:rPr lang="en-GB" baseline="0" dirty="0" err="1"/>
              <a:t>zwart</a:t>
            </a:r>
            <a:r>
              <a:rPr lang="en-GB" baseline="0" dirty="0"/>
              <a:t>’ </a:t>
            </a:r>
            <a:r>
              <a:rPr lang="en-GB" baseline="0" dirty="0" err="1"/>
              <a:t>houden</a:t>
            </a:r>
            <a:r>
              <a:rPr lang="en-GB" baseline="0" dirty="0"/>
              <a:t> van de </a:t>
            </a:r>
            <a:r>
              <a:rPr lang="en-GB" baseline="0" dirty="0" err="1"/>
              <a:t>grond</a:t>
            </a:r>
            <a:r>
              <a:rPr lang="en-GB" baseline="0" dirty="0"/>
              <a:t>. De </a:t>
            </a:r>
            <a:r>
              <a:rPr lang="en-GB" baseline="0" dirty="0" err="1"/>
              <a:t>makkelijkste</a:t>
            </a:r>
            <a:r>
              <a:rPr lang="en-GB" baseline="0" dirty="0"/>
              <a:t> </a:t>
            </a:r>
            <a:r>
              <a:rPr lang="en-GB" baseline="0" dirty="0" err="1"/>
              <a:t>manier</a:t>
            </a:r>
            <a:r>
              <a:rPr lang="en-GB" baseline="0" dirty="0"/>
              <a:t> is het </a:t>
            </a:r>
            <a:r>
              <a:rPr lang="en-GB" baseline="0" dirty="0" err="1"/>
              <a:t>doodspuiten</a:t>
            </a:r>
            <a:r>
              <a:rPr lang="en-GB" baseline="0" dirty="0"/>
              <a:t> met </a:t>
            </a:r>
            <a:r>
              <a:rPr lang="en-GB" baseline="0" dirty="0" err="1"/>
              <a:t>een</a:t>
            </a:r>
            <a:r>
              <a:rPr lang="en-GB" baseline="0" dirty="0"/>
              <a:t> herbicide. </a:t>
            </a:r>
            <a:r>
              <a:rPr lang="en-GB" baseline="0" dirty="0" err="1"/>
              <a:t>Een</a:t>
            </a:r>
            <a:r>
              <a:rPr lang="en-GB" baseline="0" dirty="0"/>
              <a:t> </a:t>
            </a:r>
            <a:r>
              <a:rPr lang="en-GB" baseline="0" dirty="0" err="1"/>
              <a:t>alternatief</a:t>
            </a:r>
            <a:r>
              <a:rPr lang="en-GB" baseline="0" dirty="0"/>
              <a:t> </a:t>
            </a:r>
            <a:r>
              <a:rPr lang="en-GB" baseline="0" dirty="0" err="1"/>
              <a:t>kan</a:t>
            </a:r>
            <a:r>
              <a:rPr lang="en-GB" baseline="0" dirty="0"/>
              <a:t> </a:t>
            </a:r>
            <a:r>
              <a:rPr lang="en-GB" baseline="0" dirty="0" err="1"/>
              <a:t>zijn</a:t>
            </a:r>
            <a:r>
              <a:rPr lang="en-GB" baseline="0" dirty="0"/>
              <a:t> </a:t>
            </a:r>
            <a:r>
              <a:rPr lang="en-GB" baseline="0" dirty="0" err="1"/>
              <a:t>inzaai</a:t>
            </a:r>
            <a:r>
              <a:rPr lang="en-GB" baseline="0" dirty="0"/>
              <a:t> van </a:t>
            </a:r>
            <a:r>
              <a:rPr lang="en-GB" baseline="0" dirty="0" err="1"/>
              <a:t>klaver</a:t>
            </a:r>
            <a:r>
              <a:rPr lang="en-GB" baseline="0" dirty="0"/>
              <a:t>. </a:t>
            </a:r>
            <a:r>
              <a:rPr lang="en-GB" baseline="0" dirty="0" err="1"/>
              <a:t>Indien</a:t>
            </a:r>
            <a:r>
              <a:rPr lang="en-GB" baseline="0" dirty="0"/>
              <a:t> het </a:t>
            </a:r>
            <a:r>
              <a:rPr lang="en-GB" baseline="0" dirty="0" err="1"/>
              <a:t>drainwater</a:t>
            </a:r>
            <a:r>
              <a:rPr lang="en-GB" baseline="0" dirty="0"/>
              <a:t> </a:t>
            </a:r>
            <a:r>
              <a:rPr lang="en-GB" baseline="0" dirty="0" err="1"/>
              <a:t>niet</a:t>
            </a:r>
            <a:r>
              <a:rPr lang="en-GB" baseline="0" dirty="0"/>
              <a:t> </a:t>
            </a:r>
            <a:r>
              <a:rPr lang="en-GB" baseline="0" dirty="0" err="1"/>
              <a:t>wordt</a:t>
            </a:r>
            <a:r>
              <a:rPr lang="en-GB" baseline="0" dirty="0"/>
              <a:t> </a:t>
            </a:r>
            <a:r>
              <a:rPr lang="en-GB" baseline="0" dirty="0" err="1"/>
              <a:t>opgevangen</a:t>
            </a:r>
            <a:r>
              <a:rPr lang="en-GB" baseline="0" dirty="0"/>
              <a:t>, </a:t>
            </a:r>
            <a:r>
              <a:rPr lang="en-GB" baseline="0" dirty="0" err="1"/>
              <a:t>bij</a:t>
            </a:r>
            <a:r>
              <a:rPr lang="en-GB" baseline="0" dirty="0"/>
              <a:t> </a:t>
            </a:r>
            <a:r>
              <a:rPr lang="en-GB" baseline="0" dirty="0" err="1"/>
              <a:t>gebruik</a:t>
            </a:r>
            <a:r>
              <a:rPr lang="en-GB" baseline="0" dirty="0"/>
              <a:t> van CRF, </a:t>
            </a:r>
            <a:r>
              <a:rPr lang="en-GB" baseline="0" dirty="0" err="1"/>
              <a:t>bevordert</a:t>
            </a:r>
            <a:r>
              <a:rPr lang="en-GB" baseline="0" dirty="0"/>
              <a:t> </a:t>
            </a:r>
            <a:r>
              <a:rPr lang="en-GB" baseline="0" dirty="0" err="1"/>
              <a:t>dit</a:t>
            </a:r>
            <a:r>
              <a:rPr lang="en-GB" baseline="0" dirty="0"/>
              <a:t> de </a:t>
            </a:r>
            <a:r>
              <a:rPr lang="en-GB" baseline="0" dirty="0" err="1"/>
              <a:t>groei</a:t>
            </a:r>
            <a:r>
              <a:rPr lang="en-GB" baseline="0" dirty="0"/>
              <a:t> van de </a:t>
            </a:r>
            <a:r>
              <a:rPr lang="en-GB" baseline="0" dirty="0" err="1"/>
              <a:t>klaver</a:t>
            </a:r>
            <a:r>
              <a:rPr lang="en-GB" baseline="0" dirty="0"/>
              <a:t>.  In het experiment </a:t>
            </a:r>
            <a:r>
              <a:rPr lang="en-GB" baseline="0" dirty="0" err="1"/>
              <a:t>groeide</a:t>
            </a:r>
            <a:r>
              <a:rPr lang="en-GB" baseline="0" dirty="0"/>
              <a:t> de </a:t>
            </a:r>
            <a:r>
              <a:rPr lang="en-GB" baseline="0" dirty="0" err="1"/>
              <a:t>klaver</a:t>
            </a:r>
            <a:r>
              <a:rPr lang="en-GB" baseline="0" dirty="0"/>
              <a:t> </a:t>
            </a:r>
            <a:r>
              <a:rPr lang="en-GB" baseline="0" dirty="0" err="1"/>
              <a:t>zo</a:t>
            </a:r>
            <a:r>
              <a:rPr lang="en-GB" baseline="0" dirty="0"/>
              <a:t> </a:t>
            </a:r>
            <a:r>
              <a:rPr lang="en-GB" baseline="0" dirty="0" err="1"/>
              <a:t>goed</a:t>
            </a:r>
            <a:r>
              <a:rPr lang="en-GB" baseline="0" dirty="0"/>
              <a:t> </a:t>
            </a:r>
            <a:r>
              <a:rPr lang="en-GB" baseline="0" dirty="0" err="1"/>
              <a:t>dat</a:t>
            </a:r>
            <a:r>
              <a:rPr lang="en-GB" baseline="0" dirty="0"/>
              <a:t> </a:t>
            </a:r>
            <a:r>
              <a:rPr lang="en-GB" baseline="0" dirty="0" err="1"/>
              <a:t>een</a:t>
            </a:r>
            <a:r>
              <a:rPr lang="en-GB" baseline="0" dirty="0"/>
              <a:t> </a:t>
            </a:r>
            <a:r>
              <a:rPr lang="en-GB" baseline="0" dirty="0" err="1"/>
              <a:t>keer</a:t>
            </a:r>
            <a:r>
              <a:rPr lang="en-GB" baseline="0" dirty="0"/>
              <a:t> </a:t>
            </a:r>
            <a:r>
              <a:rPr lang="en-GB" baseline="0" dirty="0" err="1"/>
              <a:t>maaien</a:t>
            </a:r>
            <a:r>
              <a:rPr lang="en-GB" baseline="0" dirty="0"/>
              <a:t> </a:t>
            </a:r>
            <a:r>
              <a:rPr lang="en-GB" baseline="0" dirty="0" err="1"/>
              <a:t>nodig</a:t>
            </a:r>
            <a:r>
              <a:rPr lang="en-GB" baseline="0" dirty="0"/>
              <a:t> was.</a:t>
            </a:r>
          </a:p>
          <a:p>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34</a:t>
            </a:fld>
            <a:endParaRPr lang="en-GB"/>
          </a:p>
        </p:txBody>
      </p:sp>
    </p:spTree>
    <p:extLst>
      <p:ext uri="{BB962C8B-B14F-4D97-AF65-F5344CB8AC3E}">
        <p14:creationId xmlns:p14="http://schemas.microsoft.com/office/powerpoint/2010/main" val="288675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Boomkwekerij</a:t>
            </a:r>
            <a:r>
              <a:rPr lang="en-GB" dirty="0"/>
              <a:t> is </a:t>
            </a:r>
            <a:r>
              <a:rPr lang="en-GB" dirty="0" err="1"/>
              <a:t>een</a:t>
            </a:r>
            <a:r>
              <a:rPr lang="en-GB" dirty="0"/>
              <a:t> </a:t>
            </a:r>
            <a:r>
              <a:rPr lang="en-GB" dirty="0" err="1"/>
              <a:t>fysiek</a:t>
            </a:r>
            <a:r>
              <a:rPr lang="en-GB" dirty="0"/>
              <a:t> </a:t>
            </a:r>
            <a:r>
              <a:rPr lang="en-GB" dirty="0" err="1"/>
              <a:t>zware</a:t>
            </a:r>
            <a:r>
              <a:rPr lang="en-GB" dirty="0"/>
              <a:t> </a:t>
            </a:r>
            <a:r>
              <a:rPr lang="en-GB" dirty="0" err="1"/>
              <a:t>teelt</a:t>
            </a:r>
            <a:r>
              <a:rPr lang="en-GB" dirty="0"/>
              <a:t>. </a:t>
            </a:r>
            <a:r>
              <a:rPr lang="en-GB" dirty="0" err="1"/>
              <a:t>Veel</a:t>
            </a:r>
            <a:r>
              <a:rPr lang="en-GB" dirty="0"/>
              <a:t> </a:t>
            </a:r>
            <a:r>
              <a:rPr lang="en-GB" dirty="0" err="1"/>
              <a:t>handelingen</a:t>
            </a:r>
            <a:r>
              <a:rPr lang="en-GB" dirty="0"/>
              <a:t> </a:t>
            </a:r>
            <a:r>
              <a:rPr lang="en-GB" dirty="0" err="1"/>
              <a:t>worden</a:t>
            </a:r>
            <a:r>
              <a:rPr lang="en-GB" dirty="0"/>
              <a:t> </a:t>
            </a:r>
            <a:r>
              <a:rPr lang="en-GB" dirty="0" err="1"/>
              <a:t>laag</a:t>
            </a:r>
            <a:r>
              <a:rPr lang="en-GB" dirty="0"/>
              <a:t> en </a:t>
            </a:r>
            <a:r>
              <a:rPr lang="en-GB" dirty="0" err="1"/>
              <a:t>bij</a:t>
            </a:r>
            <a:r>
              <a:rPr lang="en-GB" dirty="0"/>
              <a:t> de </a:t>
            </a:r>
            <a:r>
              <a:rPr lang="en-GB" dirty="0" err="1"/>
              <a:t>grond</a:t>
            </a:r>
            <a:r>
              <a:rPr lang="en-GB" dirty="0"/>
              <a:t> </a:t>
            </a:r>
            <a:r>
              <a:rPr lang="en-GB" dirty="0" err="1"/>
              <a:t>uitgevoerd</a:t>
            </a:r>
            <a:r>
              <a:rPr lang="en-GB" dirty="0"/>
              <a:t> en </a:t>
            </a:r>
            <a:r>
              <a:rPr lang="en-GB" dirty="0" err="1"/>
              <a:t>zijn</a:t>
            </a:r>
            <a:r>
              <a:rPr lang="en-GB" dirty="0"/>
              <a:t> </a:t>
            </a:r>
            <a:r>
              <a:rPr lang="en-GB" dirty="0" err="1"/>
              <a:t>een</a:t>
            </a:r>
            <a:r>
              <a:rPr lang="en-GB" dirty="0"/>
              <a:t> </a:t>
            </a:r>
            <a:r>
              <a:rPr lang="en-GB" dirty="0" err="1"/>
              <a:t>belasting</a:t>
            </a:r>
            <a:r>
              <a:rPr lang="en-GB" dirty="0"/>
              <a:t> </a:t>
            </a:r>
            <a:r>
              <a:rPr lang="en-GB" dirty="0" err="1"/>
              <a:t>voor</a:t>
            </a:r>
            <a:r>
              <a:rPr lang="en-GB" dirty="0"/>
              <a:t> de rug. </a:t>
            </a:r>
            <a:r>
              <a:rPr lang="en-GB" dirty="0" err="1"/>
              <a:t>Handelingen</a:t>
            </a:r>
            <a:r>
              <a:rPr lang="en-GB" baseline="0" dirty="0"/>
              <a:t> in U </a:t>
            </a:r>
            <a:r>
              <a:rPr lang="en-GB" baseline="0" dirty="0" err="1"/>
              <a:t>systeem</a:t>
            </a:r>
            <a:r>
              <a:rPr lang="en-GB" baseline="0" dirty="0"/>
              <a:t> </a:t>
            </a:r>
            <a:r>
              <a:rPr lang="en-GB" baseline="0" dirty="0" err="1"/>
              <a:t>kunnen</a:t>
            </a:r>
            <a:r>
              <a:rPr lang="en-GB" baseline="0" dirty="0"/>
              <a:t> op </a:t>
            </a:r>
            <a:r>
              <a:rPr lang="en-GB" baseline="0" dirty="0" err="1"/>
              <a:t>hoogte</a:t>
            </a:r>
            <a:r>
              <a:rPr lang="en-GB" baseline="0" dirty="0"/>
              <a:t> </a:t>
            </a:r>
            <a:r>
              <a:rPr lang="en-GB" baseline="0" dirty="0" err="1"/>
              <a:t>worden</a:t>
            </a:r>
            <a:r>
              <a:rPr lang="en-GB" baseline="0" dirty="0"/>
              <a:t> </a:t>
            </a:r>
            <a:r>
              <a:rPr lang="en-GB" baseline="0" dirty="0" err="1"/>
              <a:t>verricht</a:t>
            </a:r>
            <a:r>
              <a:rPr lang="en-GB" baseline="0" dirty="0"/>
              <a:t> en </a:t>
            </a:r>
            <a:r>
              <a:rPr lang="en-GB" baseline="0" dirty="0" err="1"/>
              <a:t>dragen</a:t>
            </a:r>
            <a:r>
              <a:rPr lang="en-GB" baseline="0" dirty="0"/>
              <a:t> </a:t>
            </a:r>
            <a:r>
              <a:rPr lang="en-GB" baseline="0" dirty="0" err="1"/>
              <a:t>daardoor</a:t>
            </a:r>
            <a:r>
              <a:rPr lang="en-GB" baseline="0" dirty="0"/>
              <a:t> </a:t>
            </a:r>
            <a:r>
              <a:rPr lang="en-GB" baseline="0" dirty="0" err="1"/>
              <a:t>bij</a:t>
            </a:r>
            <a:r>
              <a:rPr lang="en-GB" baseline="0" dirty="0"/>
              <a:t> </a:t>
            </a:r>
            <a:r>
              <a:rPr lang="en-GB" baseline="0" dirty="0" err="1"/>
              <a:t>aan</a:t>
            </a:r>
            <a:r>
              <a:rPr lang="en-GB" baseline="0" dirty="0"/>
              <a:t> </a:t>
            </a:r>
            <a:r>
              <a:rPr lang="en-GB" baseline="0" dirty="0" err="1"/>
              <a:t>betere</a:t>
            </a:r>
            <a:r>
              <a:rPr lang="en-GB" baseline="0" dirty="0"/>
              <a:t> </a:t>
            </a:r>
            <a:r>
              <a:rPr lang="en-GB" baseline="0" dirty="0" err="1"/>
              <a:t>Arbeidsomstandigheden</a:t>
            </a:r>
            <a:r>
              <a:rPr lang="en-GB" baseline="0" dirty="0"/>
              <a:t> (ARBO).</a:t>
            </a:r>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35</a:t>
            </a:fld>
            <a:endParaRPr lang="en-GB"/>
          </a:p>
        </p:txBody>
      </p:sp>
    </p:spTree>
    <p:extLst>
      <p:ext uri="{BB962C8B-B14F-4D97-AF65-F5344CB8AC3E}">
        <p14:creationId xmlns:p14="http://schemas.microsoft.com/office/powerpoint/2010/main" val="95199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Een</a:t>
            </a:r>
            <a:r>
              <a:rPr lang="en-GB" dirty="0"/>
              <a:t> </a:t>
            </a:r>
            <a:r>
              <a:rPr lang="en-GB" dirty="0" err="1"/>
              <a:t>aantal</a:t>
            </a:r>
            <a:r>
              <a:rPr lang="en-GB" dirty="0"/>
              <a:t> </a:t>
            </a:r>
            <a:r>
              <a:rPr lang="en-GB" dirty="0" err="1"/>
              <a:t>specifieke</a:t>
            </a:r>
            <a:r>
              <a:rPr lang="en-GB" dirty="0"/>
              <a:t> </a:t>
            </a:r>
            <a:r>
              <a:rPr lang="en-GB" dirty="0" err="1"/>
              <a:t>voor</a:t>
            </a:r>
            <a:r>
              <a:rPr lang="en-GB" dirty="0"/>
              <a:t>- en </a:t>
            </a:r>
            <a:r>
              <a:rPr lang="en-GB" dirty="0" err="1"/>
              <a:t>nadelen</a:t>
            </a:r>
            <a:r>
              <a:rPr lang="en-GB" dirty="0"/>
              <a:t> van het U </a:t>
            </a:r>
            <a:r>
              <a:rPr lang="en-GB" dirty="0" err="1"/>
              <a:t>systeem</a:t>
            </a:r>
            <a:r>
              <a:rPr lang="en-GB" dirty="0"/>
              <a:t>.  </a:t>
            </a:r>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36</a:t>
            </a:fld>
            <a:endParaRPr lang="en-GB"/>
          </a:p>
        </p:txBody>
      </p:sp>
    </p:spTree>
    <p:extLst>
      <p:ext uri="{BB962C8B-B14F-4D97-AF65-F5344CB8AC3E}">
        <p14:creationId xmlns:p14="http://schemas.microsoft.com/office/powerpoint/2010/main" val="3904280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de </a:t>
            </a:r>
            <a:r>
              <a:rPr lang="en-GB" dirty="0" err="1"/>
              <a:t>proefopstelling</a:t>
            </a:r>
            <a:r>
              <a:rPr lang="en-GB" dirty="0"/>
              <a:t> is </a:t>
            </a:r>
            <a:r>
              <a:rPr lang="en-GB" dirty="0" err="1"/>
              <a:t>aan</a:t>
            </a:r>
            <a:r>
              <a:rPr lang="en-GB" dirty="0"/>
              <a:t> het </a:t>
            </a:r>
            <a:r>
              <a:rPr lang="en-GB" dirty="0" err="1"/>
              <a:t>uiteinde</a:t>
            </a:r>
            <a:r>
              <a:rPr lang="en-GB" dirty="0"/>
              <a:t> van de </a:t>
            </a:r>
            <a:r>
              <a:rPr lang="en-GB" dirty="0" err="1"/>
              <a:t>goot</a:t>
            </a:r>
            <a:r>
              <a:rPr lang="en-GB" dirty="0"/>
              <a:t> </a:t>
            </a:r>
            <a:r>
              <a:rPr lang="en-GB" dirty="0" err="1"/>
              <a:t>een</a:t>
            </a:r>
            <a:r>
              <a:rPr lang="en-GB" dirty="0"/>
              <a:t> </a:t>
            </a:r>
            <a:r>
              <a:rPr lang="en-GB" dirty="0" err="1"/>
              <a:t>opvangvat</a:t>
            </a:r>
            <a:r>
              <a:rPr lang="en-GB" dirty="0"/>
              <a:t> </a:t>
            </a:r>
            <a:r>
              <a:rPr lang="en-GB" dirty="0" err="1"/>
              <a:t>ingegraven</a:t>
            </a:r>
            <a:r>
              <a:rPr lang="en-GB" dirty="0"/>
              <a:t>. </a:t>
            </a:r>
            <a:r>
              <a:rPr lang="en-GB" dirty="0" err="1"/>
              <a:t>Opgevangen</a:t>
            </a:r>
            <a:r>
              <a:rPr lang="en-GB" dirty="0"/>
              <a:t> </a:t>
            </a:r>
            <a:r>
              <a:rPr lang="en-GB" dirty="0" err="1"/>
              <a:t>drainagewater</a:t>
            </a:r>
            <a:r>
              <a:rPr lang="en-GB" dirty="0"/>
              <a:t> </a:t>
            </a:r>
            <a:r>
              <a:rPr lang="en-GB" dirty="0" err="1"/>
              <a:t>vanuit</a:t>
            </a:r>
            <a:r>
              <a:rPr lang="en-GB" dirty="0"/>
              <a:t> het vat </a:t>
            </a:r>
            <a:r>
              <a:rPr lang="en-GB" dirty="0" err="1"/>
              <a:t>weer</a:t>
            </a:r>
            <a:r>
              <a:rPr lang="en-GB" dirty="0"/>
              <a:t> </a:t>
            </a:r>
            <a:r>
              <a:rPr lang="en-GB" dirty="0" err="1"/>
              <a:t>aan</a:t>
            </a:r>
            <a:r>
              <a:rPr lang="en-GB" dirty="0"/>
              <a:t> de </a:t>
            </a:r>
            <a:r>
              <a:rPr lang="en-GB" dirty="0" err="1"/>
              <a:t>planten</a:t>
            </a:r>
            <a:r>
              <a:rPr lang="en-GB" dirty="0"/>
              <a:t> </a:t>
            </a:r>
            <a:r>
              <a:rPr lang="en-GB" dirty="0" err="1"/>
              <a:t>toegediend</a:t>
            </a:r>
            <a:r>
              <a:rPr lang="en-GB" dirty="0"/>
              <a:t>.</a:t>
            </a:r>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37</a:t>
            </a:fld>
            <a:endParaRPr lang="en-GB"/>
          </a:p>
        </p:txBody>
      </p:sp>
    </p:spTree>
    <p:extLst>
      <p:ext uri="{BB962C8B-B14F-4D97-AF65-F5344CB8AC3E}">
        <p14:creationId xmlns:p14="http://schemas.microsoft.com/office/powerpoint/2010/main" val="210899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Bij</a:t>
            </a:r>
            <a:r>
              <a:rPr lang="en-GB" dirty="0"/>
              <a:t> </a:t>
            </a:r>
            <a:r>
              <a:rPr lang="en-GB" dirty="0" err="1"/>
              <a:t>een</a:t>
            </a:r>
            <a:r>
              <a:rPr lang="en-GB" dirty="0"/>
              <a:t> </a:t>
            </a:r>
            <a:r>
              <a:rPr lang="en-GB" dirty="0" err="1"/>
              <a:t>dubbele</a:t>
            </a:r>
            <a:r>
              <a:rPr lang="en-GB" dirty="0"/>
              <a:t> </a:t>
            </a:r>
            <a:r>
              <a:rPr lang="en-GB" dirty="0" err="1"/>
              <a:t>goot</a:t>
            </a:r>
            <a:r>
              <a:rPr lang="en-GB" dirty="0"/>
              <a:t> </a:t>
            </a:r>
            <a:r>
              <a:rPr lang="en-GB" dirty="0" err="1"/>
              <a:t>kunnen</a:t>
            </a:r>
            <a:r>
              <a:rPr lang="en-GB" baseline="0" dirty="0"/>
              <a:t> de </a:t>
            </a:r>
            <a:r>
              <a:rPr lang="en-GB" baseline="0" dirty="0" err="1"/>
              <a:t>planten</a:t>
            </a:r>
            <a:r>
              <a:rPr lang="en-GB" baseline="0" dirty="0"/>
              <a:t> </a:t>
            </a:r>
            <a:r>
              <a:rPr lang="en-GB" baseline="0" dirty="0" err="1"/>
              <a:t>elkaar</a:t>
            </a:r>
            <a:r>
              <a:rPr lang="en-GB" baseline="0" dirty="0"/>
              <a:t> </a:t>
            </a:r>
            <a:r>
              <a:rPr lang="en-GB" baseline="0" dirty="0" err="1"/>
              <a:t>beinvloeden</a:t>
            </a:r>
            <a:r>
              <a:rPr lang="en-GB" baseline="0" dirty="0"/>
              <a:t> in </a:t>
            </a:r>
            <a:r>
              <a:rPr lang="en-GB" baseline="0" dirty="0" err="1"/>
              <a:t>hun</a:t>
            </a:r>
            <a:r>
              <a:rPr lang="en-GB" baseline="0" dirty="0"/>
              <a:t> </a:t>
            </a:r>
            <a:r>
              <a:rPr lang="en-GB" baseline="0" dirty="0" err="1"/>
              <a:t>ontwikkeling</a:t>
            </a:r>
            <a:r>
              <a:rPr lang="en-GB" baseline="0" dirty="0"/>
              <a:t>. </a:t>
            </a:r>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38</a:t>
            </a:fld>
            <a:endParaRPr lang="en-GB"/>
          </a:p>
        </p:txBody>
      </p:sp>
    </p:spTree>
    <p:extLst>
      <p:ext uri="{BB962C8B-B14F-4D97-AF65-F5344CB8AC3E}">
        <p14:creationId xmlns:p14="http://schemas.microsoft.com/office/powerpoint/2010/main" val="79585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D49ABB4E-1B09-41A1-87F1-459C576D2D22}" type="slidenum">
              <a:rPr lang="en-GB" smtClean="0"/>
              <a:t>39</a:t>
            </a:fld>
            <a:endParaRPr lang="en-GB"/>
          </a:p>
        </p:txBody>
      </p:sp>
    </p:spTree>
    <p:extLst>
      <p:ext uri="{BB962C8B-B14F-4D97-AF65-F5344CB8AC3E}">
        <p14:creationId xmlns:p14="http://schemas.microsoft.com/office/powerpoint/2010/main" val="23732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42109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3028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31249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7290000" cy="6858000"/>
          </a:xfrm>
        </p:spPr>
        <p:txBody>
          <a:bodyPr/>
          <a:lstStyle>
            <a:lvl1pPr marL="0" indent="0" algn="l">
              <a:buFontTx/>
              <a:buNone/>
              <a:defRPr sz="12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540000" y="3060000"/>
            <a:ext cx="6210000" cy="720000"/>
          </a:xfrm>
        </p:spPr>
        <p:txBody>
          <a:bodyPr lIns="0" tIns="0" rIns="0" bIns="0" anchor="t" anchorCtr="0">
            <a:noAutofit/>
          </a:bodyPr>
          <a:lstStyle>
            <a:lvl1pPr algn="l">
              <a:defRPr sz="3300" b="1" i="0" baseline="0">
                <a:solidFill>
                  <a:schemeClr val="bg1"/>
                </a:solidFill>
                <a:latin typeface="Arial" panose="020B0604020202020204"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540000" y="3816000"/>
            <a:ext cx="6210000" cy="720000"/>
          </a:xfrm>
        </p:spPr>
        <p:txBody>
          <a:bodyPr lIns="0" tIns="0" rIns="0" bIns="0">
            <a:noAutofit/>
          </a:bodyPr>
          <a:lstStyle>
            <a:lvl1pPr marL="0" indent="0" algn="l">
              <a:buNone/>
              <a:defRPr sz="1800"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0"/>
            <a:ext cx="1844802" cy="6858000"/>
          </a:xfrm>
          <a:prstGeom prst="rect">
            <a:avLst/>
          </a:prstGeom>
        </p:spPr>
      </p:pic>
    </p:spTree>
    <p:extLst>
      <p:ext uri="{BB962C8B-B14F-4D97-AF65-F5344CB8AC3E}">
        <p14:creationId xmlns:p14="http://schemas.microsoft.com/office/powerpoint/2010/main" val="4192057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6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600" b="0" i="0" u="none" strike="noStrike" kern="0" cap="none" spc="0" normalizeH="0" baseline="0" noProof="0" dirty="0">
              <a:ln>
                <a:noFill/>
              </a:ln>
              <a:solidFill>
                <a:sysClr val="windowText" lastClr="000000"/>
              </a:solidFill>
              <a:effectLst/>
              <a:uLnTx/>
              <a:uFillTx/>
            </a:endParaRP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6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600" b="0" i="0" u="none" strike="noStrike" kern="0" cap="none" spc="0" normalizeH="0" baseline="0" noProof="0" dirty="0">
              <a:ln>
                <a:noFill/>
              </a:ln>
              <a:solidFill>
                <a:sysClr val="windowText" lastClr="000000"/>
              </a:solidFill>
              <a:effectLst/>
              <a:uLnTx/>
              <a:uFillTx/>
            </a:endParaRP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6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600" b="0" i="0" u="none" strike="noStrike" kern="0" cap="none" spc="0" normalizeH="0" baseline="0" noProof="0" dirty="0">
              <a:ln>
                <a:noFill/>
              </a:ln>
              <a:solidFill>
                <a:sysClr val="windowText" lastClr="000000"/>
              </a:solidFill>
              <a:effectLst/>
              <a:uLnTx/>
              <a:uFillTx/>
            </a:endParaRP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600"/>
            </a:lvl1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600"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600" b="0" i="0" u="none" strike="noStrike" kern="0" cap="none" spc="0" normalizeH="0" baseline="0" noProof="0" dirty="0">
              <a:ln>
                <a:noFill/>
              </a:ln>
              <a:solidFill>
                <a:sysClr val="windowText" lastClr="000000"/>
              </a:solidFill>
              <a:effectLst/>
              <a:uLnTx/>
              <a:uFillTx/>
            </a:endParaRPr>
          </a:p>
        </p:txBody>
      </p:sp>
      <p:sp>
        <p:nvSpPr>
          <p:cNvPr id="4" name="Tijdelijke aanduiding voor tekst 4"/>
          <p:cNvSpPr>
            <a:spLocks noGrp="1"/>
          </p:cNvSpPr>
          <p:nvPr>
            <p:ph type="body" sz="quarter" idx="17" hasCustomPrompt="1"/>
          </p:nvPr>
        </p:nvSpPr>
        <p:spPr bwMode="auto">
          <a:xfrm>
            <a:off x="485775" y="1616402"/>
            <a:ext cx="8447088" cy="371475"/>
          </a:xfrm>
          <a:prstGeom prst="rect">
            <a:avLst/>
          </a:prstGeom>
          <a:noFill/>
          <a:ln>
            <a:noFill/>
          </a:ln>
        </p:spPr>
        <p:txBody>
          <a:bodyPr lIns="36000"/>
          <a:lstStyle>
            <a:lvl1pPr marL="0" indent="0">
              <a:buNone/>
              <a:defRPr>
                <a:solidFill>
                  <a:schemeClr val="tx1"/>
                </a:solidFill>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nl-NL" sz="1350" b="0" i="0" u="none" strike="noStrike" kern="0" cap="none" spc="0" normalizeH="0" baseline="0" noProof="0" dirty="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auto">
          <a:xfrm>
            <a:off x="478634" y="2262388"/>
            <a:ext cx="8447087" cy="371475"/>
          </a:xfrm>
          <a:prstGeom prst="rect">
            <a:avLst/>
          </a:prstGeom>
          <a:noFill/>
          <a:ln>
            <a:noFill/>
          </a:ln>
        </p:spPr>
        <p:txBody>
          <a:bodyPr lIns="36000" rIns="90000"/>
          <a:lstStyle>
            <a:lvl1pPr marL="0" indent="0">
              <a:buNone/>
              <a:defRPr>
                <a:solidFill>
                  <a:schemeClr val="tx1"/>
                </a:solidFill>
              </a:defRPr>
            </a:lvl1pPr>
          </a:lstStyle>
          <a:p>
            <a:pPr marL="0" marR="0" lvl="0" indent="0" defTabSz="685800" eaLnBrk="1" fontAlgn="auto" latinLnBrk="0" hangingPunct="1">
              <a:lnSpc>
                <a:spcPct val="100000"/>
              </a:lnSpc>
              <a:spcBef>
                <a:spcPts val="0"/>
              </a:spcBef>
              <a:spcAft>
                <a:spcPts val="0"/>
              </a:spcAft>
              <a:buClrTx/>
              <a:buSzTx/>
              <a:buFontTx/>
              <a:buNone/>
              <a:tabLst/>
              <a:defRPr/>
            </a:pPr>
            <a:r>
              <a:rPr kumimoji="0" lang="nl-NL" sz="1350" b="0" i="0" u="none" strike="noStrike" kern="0" cap="none" spc="0" normalizeH="0" baseline="0" noProof="0" dirty="0">
                <a:ln>
                  <a:noFill/>
                </a:ln>
                <a:solidFill>
                  <a:srgbClr val="FFFFFF"/>
                </a:solidFill>
                <a:effectLst/>
                <a:uLnTx/>
                <a:uFillTx/>
              </a:rPr>
              <a:t>Datum, Auteursnaam</a:t>
            </a:r>
          </a:p>
        </p:txBody>
      </p:sp>
    </p:spTree>
    <p:extLst>
      <p:ext uri="{BB962C8B-B14F-4D97-AF65-F5344CB8AC3E}">
        <p14:creationId xmlns:p14="http://schemas.microsoft.com/office/powerpoint/2010/main" val="346000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2314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15414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5-2-2024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939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5-2-2024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2576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E5B444D-DE56-F946-A2E9-6461E03F63F4}" type="datetimeFigureOut">
              <a:rPr lang="nl-NL" smtClean="0"/>
              <a:t>5-2-2024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71329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7E5B444D-DE56-F946-A2E9-6461E03F63F4}" type="datetimeFigureOut">
              <a:rPr lang="nl-NL" smtClean="0"/>
              <a:t>5-2-2024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1718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E5B444D-DE56-F946-A2E9-6461E03F63F4}" type="datetimeFigureOut">
              <a:rPr lang="nl-NL" smtClean="0"/>
              <a:t>5-2-2024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183160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5-2-2024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99676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5-2-2024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8029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B444D-DE56-F946-A2E9-6461E03F63F4}" type="datetimeFigureOut">
              <a:rPr lang="nl-NL" smtClean="0"/>
              <a:t>5-2-2024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BBCAE-B07D-8E43-A032-8A5286326B98}" type="slidenum">
              <a:rPr lang="nl-NL" smtClean="0"/>
              <a:t>‹nr.›</a:t>
            </a:fld>
            <a:endParaRPr lang="nl-NL"/>
          </a:p>
        </p:txBody>
      </p:sp>
    </p:spTree>
    <p:extLst>
      <p:ext uri="{BB962C8B-B14F-4D97-AF65-F5344CB8AC3E}">
        <p14:creationId xmlns:p14="http://schemas.microsoft.com/office/powerpoint/2010/main" val="335035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video" Target="https://www.youtube.com/embed/74o_yYLR1u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video" Target="https://www.youtube.com/embed/U96bV6Ji6p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ontentplatform.ontwikkelcentrum.nl/CMS/CDS/Ontwikkelcentrum/Published%20content/ECC%20SP%20modules/CKS%20en%20Impact/37%20Plant/OC-37066d/OC-37066d/2/OC-37066-2-1d/OC-37066-2-1d.html"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www.teeltdegronduit.nl/nl/teeltdegronduit/Film.htm" TargetMode="Externa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2FFD597-ED61-41F6-BE32-04744DC28F14}"/>
              </a:ext>
            </a:extLst>
          </p:cNvPr>
          <p:cNvPicPr>
            <a:picLocks noChangeAspect="1"/>
          </p:cNvPicPr>
          <p:nvPr/>
        </p:nvPicPr>
        <p:blipFill>
          <a:blip r:embed="rId2"/>
          <a:stretch>
            <a:fillRect/>
          </a:stretch>
        </p:blipFill>
        <p:spPr>
          <a:xfrm>
            <a:off x="914399" y="1630362"/>
            <a:ext cx="7200901" cy="3810000"/>
          </a:xfrm>
          <a:prstGeom prst="rect">
            <a:avLst/>
          </a:prstGeom>
        </p:spPr>
      </p:pic>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3"/>
          <a:stretch>
            <a:fillRect/>
          </a:stretch>
        </p:blipFill>
        <p:spPr>
          <a:xfrm>
            <a:off x="6605852" y="0"/>
            <a:ext cx="2347163" cy="1079086"/>
          </a:xfrm>
          <a:prstGeom prst="rect">
            <a:avLst/>
          </a:prstGeom>
        </p:spPr>
      </p:pic>
      <p:pic>
        <p:nvPicPr>
          <p:cNvPr id="5" name="Afbeelding 4">
            <a:extLst>
              <a:ext uri="{FF2B5EF4-FFF2-40B4-BE49-F238E27FC236}">
                <a16:creationId xmlns:a16="http://schemas.microsoft.com/office/drawing/2014/main" id="{DBCFD141-7121-4AA8-ABA8-51C84FA78955}"/>
              </a:ext>
            </a:extLst>
          </p:cNvPr>
          <p:cNvPicPr>
            <a:picLocks noChangeAspect="1"/>
          </p:cNvPicPr>
          <p:nvPr/>
        </p:nvPicPr>
        <p:blipFill>
          <a:blip r:embed="rId4"/>
          <a:stretch>
            <a:fillRect/>
          </a:stretch>
        </p:blipFill>
        <p:spPr>
          <a:xfrm>
            <a:off x="4445391" y="1630363"/>
            <a:ext cx="3669909" cy="3810000"/>
          </a:xfrm>
          <a:prstGeom prst="rect">
            <a:avLst/>
          </a:prstGeom>
        </p:spPr>
      </p:pic>
    </p:spTree>
    <p:extLst>
      <p:ext uri="{BB962C8B-B14F-4D97-AF65-F5344CB8AC3E}">
        <p14:creationId xmlns:p14="http://schemas.microsoft.com/office/powerpoint/2010/main" val="3411393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pic>
        <p:nvPicPr>
          <p:cNvPr id="4" name="Afbeelding 3">
            <a:extLst>
              <a:ext uri="{FF2B5EF4-FFF2-40B4-BE49-F238E27FC236}">
                <a16:creationId xmlns:a16="http://schemas.microsoft.com/office/drawing/2014/main" id="{43A45FCB-DC1C-49C2-9A5B-5395DCA41DCB}"/>
              </a:ext>
            </a:extLst>
          </p:cNvPr>
          <p:cNvPicPr>
            <a:picLocks noChangeAspect="1"/>
          </p:cNvPicPr>
          <p:nvPr/>
        </p:nvPicPr>
        <p:blipFill>
          <a:blip r:embed="rId2"/>
          <a:stretch>
            <a:fillRect/>
          </a:stretch>
        </p:blipFill>
        <p:spPr>
          <a:xfrm>
            <a:off x="2063882" y="3183141"/>
            <a:ext cx="4574068" cy="2268133"/>
          </a:xfrm>
          <a:prstGeom prst="rect">
            <a:avLst/>
          </a:prstGeom>
        </p:spPr>
      </p:pic>
      <p:pic>
        <p:nvPicPr>
          <p:cNvPr id="3" name="Afbeelding 2">
            <a:extLst>
              <a:ext uri="{FF2B5EF4-FFF2-40B4-BE49-F238E27FC236}">
                <a16:creationId xmlns:a16="http://schemas.microsoft.com/office/drawing/2014/main" id="{A0E34AC6-5B69-44C7-B220-36E24F67FCB4}"/>
              </a:ext>
            </a:extLst>
          </p:cNvPr>
          <p:cNvPicPr>
            <a:picLocks noChangeAspect="1"/>
          </p:cNvPicPr>
          <p:nvPr/>
        </p:nvPicPr>
        <p:blipFill>
          <a:blip r:embed="rId3"/>
          <a:stretch>
            <a:fillRect/>
          </a:stretch>
        </p:blipFill>
        <p:spPr>
          <a:xfrm>
            <a:off x="4980229" y="889852"/>
            <a:ext cx="3063105" cy="3091598"/>
          </a:xfrm>
          <a:prstGeom prst="rect">
            <a:avLst/>
          </a:prstGeom>
        </p:spPr>
      </p:pic>
    </p:spTree>
    <p:extLst>
      <p:ext uri="{BB962C8B-B14F-4D97-AF65-F5344CB8AC3E}">
        <p14:creationId xmlns:p14="http://schemas.microsoft.com/office/powerpoint/2010/main" val="2826379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pic>
        <p:nvPicPr>
          <p:cNvPr id="5" name="Afbeelding 4">
            <a:extLst>
              <a:ext uri="{FF2B5EF4-FFF2-40B4-BE49-F238E27FC236}">
                <a16:creationId xmlns:a16="http://schemas.microsoft.com/office/drawing/2014/main" id="{4E88909B-AE61-4929-B999-0BDCB0CF1FD9}"/>
              </a:ext>
            </a:extLst>
          </p:cNvPr>
          <p:cNvPicPr>
            <a:picLocks noChangeAspect="1"/>
          </p:cNvPicPr>
          <p:nvPr/>
        </p:nvPicPr>
        <p:blipFill>
          <a:blip r:embed="rId2"/>
          <a:stretch>
            <a:fillRect/>
          </a:stretch>
        </p:blipFill>
        <p:spPr>
          <a:xfrm>
            <a:off x="3918479" y="3861302"/>
            <a:ext cx="4326267" cy="1847348"/>
          </a:xfrm>
          <a:prstGeom prst="rect">
            <a:avLst/>
          </a:prstGeom>
        </p:spPr>
      </p:pic>
      <p:pic>
        <p:nvPicPr>
          <p:cNvPr id="4" name="Afbeelding 3">
            <a:extLst>
              <a:ext uri="{FF2B5EF4-FFF2-40B4-BE49-F238E27FC236}">
                <a16:creationId xmlns:a16="http://schemas.microsoft.com/office/drawing/2014/main" id="{C16F6FD6-A333-45D1-8E20-36278E31419F}"/>
              </a:ext>
            </a:extLst>
          </p:cNvPr>
          <p:cNvPicPr>
            <a:picLocks noChangeAspect="1"/>
          </p:cNvPicPr>
          <p:nvPr/>
        </p:nvPicPr>
        <p:blipFill>
          <a:blip r:embed="rId3"/>
          <a:stretch>
            <a:fillRect/>
          </a:stretch>
        </p:blipFill>
        <p:spPr>
          <a:xfrm>
            <a:off x="2353733" y="871418"/>
            <a:ext cx="2769536" cy="3846632"/>
          </a:xfrm>
          <a:prstGeom prst="rect">
            <a:avLst/>
          </a:prstGeom>
        </p:spPr>
      </p:pic>
    </p:spTree>
    <p:extLst>
      <p:ext uri="{BB962C8B-B14F-4D97-AF65-F5344CB8AC3E}">
        <p14:creationId xmlns:p14="http://schemas.microsoft.com/office/powerpoint/2010/main" val="1015475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F19D62-D47F-4B55-AA79-D39933C5E74E}"/>
              </a:ext>
            </a:extLst>
          </p:cNvPr>
          <p:cNvPicPr>
            <a:picLocks noChangeAspect="1"/>
          </p:cNvPicPr>
          <p:nvPr/>
        </p:nvPicPr>
        <p:blipFill>
          <a:blip r:embed="rId2"/>
          <a:stretch>
            <a:fillRect/>
          </a:stretch>
        </p:blipFill>
        <p:spPr>
          <a:xfrm>
            <a:off x="4927600" y="2228077"/>
            <a:ext cx="2856458" cy="2777840"/>
          </a:xfrm>
          <a:prstGeom prst="rect">
            <a:avLst/>
          </a:prstGeom>
        </p:spPr>
      </p:pic>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pic>
        <p:nvPicPr>
          <p:cNvPr id="4" name="Afbeelding 3">
            <a:extLst>
              <a:ext uri="{FF2B5EF4-FFF2-40B4-BE49-F238E27FC236}">
                <a16:creationId xmlns:a16="http://schemas.microsoft.com/office/drawing/2014/main" id="{CE043563-741C-4E6B-B31C-006665E4B235}"/>
              </a:ext>
            </a:extLst>
          </p:cNvPr>
          <p:cNvPicPr>
            <a:picLocks noChangeAspect="1"/>
          </p:cNvPicPr>
          <p:nvPr/>
        </p:nvPicPr>
        <p:blipFill>
          <a:blip r:embed="rId3"/>
          <a:stretch>
            <a:fillRect/>
          </a:stretch>
        </p:blipFill>
        <p:spPr>
          <a:xfrm>
            <a:off x="1993426" y="968905"/>
            <a:ext cx="3040217" cy="4875212"/>
          </a:xfrm>
          <a:prstGeom prst="rect">
            <a:avLst/>
          </a:prstGeom>
        </p:spPr>
      </p:pic>
    </p:spTree>
    <p:extLst>
      <p:ext uri="{BB962C8B-B14F-4D97-AF65-F5344CB8AC3E}">
        <p14:creationId xmlns:p14="http://schemas.microsoft.com/office/powerpoint/2010/main" val="1577078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pic>
        <p:nvPicPr>
          <p:cNvPr id="5" name="Afbeelding 4">
            <a:extLst>
              <a:ext uri="{FF2B5EF4-FFF2-40B4-BE49-F238E27FC236}">
                <a16:creationId xmlns:a16="http://schemas.microsoft.com/office/drawing/2014/main" id="{122AF11A-F7E5-4228-BAD8-134DDD3DE753}"/>
              </a:ext>
            </a:extLst>
          </p:cNvPr>
          <p:cNvPicPr>
            <a:picLocks noChangeAspect="1"/>
          </p:cNvPicPr>
          <p:nvPr/>
        </p:nvPicPr>
        <p:blipFill>
          <a:blip r:embed="rId2"/>
          <a:stretch>
            <a:fillRect/>
          </a:stretch>
        </p:blipFill>
        <p:spPr>
          <a:xfrm>
            <a:off x="2973039" y="1008969"/>
            <a:ext cx="4003494" cy="2177199"/>
          </a:xfrm>
          <a:prstGeom prst="rect">
            <a:avLst/>
          </a:prstGeom>
        </p:spPr>
      </p:pic>
      <p:pic>
        <p:nvPicPr>
          <p:cNvPr id="4" name="Afbeelding 3">
            <a:extLst>
              <a:ext uri="{FF2B5EF4-FFF2-40B4-BE49-F238E27FC236}">
                <a16:creationId xmlns:a16="http://schemas.microsoft.com/office/drawing/2014/main" id="{D464C05C-CCD9-4D55-942B-8A17512E055B}"/>
              </a:ext>
            </a:extLst>
          </p:cNvPr>
          <p:cNvPicPr>
            <a:picLocks noChangeAspect="1"/>
          </p:cNvPicPr>
          <p:nvPr/>
        </p:nvPicPr>
        <p:blipFill>
          <a:blip r:embed="rId3"/>
          <a:stretch>
            <a:fillRect/>
          </a:stretch>
        </p:blipFill>
        <p:spPr>
          <a:xfrm>
            <a:off x="2268775" y="2788432"/>
            <a:ext cx="5335928" cy="2674685"/>
          </a:xfrm>
          <a:prstGeom prst="rect">
            <a:avLst/>
          </a:prstGeom>
        </p:spPr>
      </p:pic>
    </p:spTree>
    <p:extLst>
      <p:ext uri="{BB962C8B-B14F-4D97-AF65-F5344CB8AC3E}">
        <p14:creationId xmlns:p14="http://schemas.microsoft.com/office/powerpoint/2010/main" val="3104391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9" name="Tekstvak 8">
            <a:extLst>
              <a:ext uri="{FF2B5EF4-FFF2-40B4-BE49-F238E27FC236}">
                <a16:creationId xmlns:a16="http://schemas.microsoft.com/office/drawing/2014/main" id="{A8AEC5D1-49B4-4490-B6D8-0A8589A69A3F}"/>
              </a:ext>
            </a:extLst>
          </p:cNvPr>
          <p:cNvSpPr txBox="1"/>
          <p:nvPr/>
        </p:nvSpPr>
        <p:spPr>
          <a:xfrm>
            <a:off x="2239701" y="935825"/>
            <a:ext cx="6206924" cy="5840060"/>
          </a:xfrm>
          <a:prstGeom prst="rect">
            <a:avLst/>
          </a:prstGeom>
          <a:noFill/>
        </p:spPr>
        <p:txBody>
          <a:bodyPr wrap="square" rtlCol="0">
            <a:spAutoFit/>
          </a:bodyPr>
          <a:lstStyle/>
          <a:p>
            <a:r>
              <a:rPr lang="nl-NL" dirty="0"/>
              <a:t>Traditionele grondbewerking</a:t>
            </a:r>
          </a:p>
          <a:p>
            <a:endParaRPr lang="nl-NL" dirty="0"/>
          </a:p>
          <a:p>
            <a:r>
              <a:rPr lang="nl-NL" dirty="0"/>
              <a:t>Ploegen</a:t>
            </a:r>
          </a:p>
          <a:p>
            <a:endParaRPr lang="nl-NL" dirty="0"/>
          </a:p>
          <a:p>
            <a:r>
              <a:rPr lang="nl-NL" dirty="0"/>
              <a:t>In de herfst zodat de kluiten in de winter verweren</a:t>
            </a:r>
          </a:p>
          <a:p>
            <a:r>
              <a:rPr lang="nl-NL" dirty="0"/>
              <a:t>25cm diep, bij laanbomen 35cm diep</a:t>
            </a:r>
          </a:p>
          <a:p>
            <a:r>
              <a:rPr lang="nl-NL" dirty="0"/>
              <a:t>Nadeel 1: dichtsmeren</a:t>
            </a:r>
          </a:p>
          <a:p>
            <a:r>
              <a:rPr lang="nl-NL" dirty="0"/>
              <a:t>Nadeel 2: groenbemesters op een laag</a:t>
            </a:r>
          </a:p>
          <a:p>
            <a:endParaRPr lang="nl-NL" dirty="0"/>
          </a:p>
          <a:p>
            <a:r>
              <a:rPr lang="nl-NL" dirty="0"/>
              <a:t>Gewone spit machine</a:t>
            </a:r>
          </a:p>
          <a:p>
            <a:endParaRPr lang="nl-NL" dirty="0"/>
          </a:p>
          <a:p>
            <a:r>
              <a:rPr lang="nl-NL" dirty="0"/>
              <a:t>Vermengd de groenbemesters goed in de bodem</a:t>
            </a:r>
          </a:p>
          <a:p>
            <a:r>
              <a:rPr lang="nl-NL" dirty="0"/>
              <a:t>Nadeel 1: dichtsmeren</a:t>
            </a:r>
          </a:p>
          <a:p>
            <a:endParaRPr lang="nl-NL" dirty="0"/>
          </a:p>
          <a:p>
            <a:r>
              <a:rPr lang="nl-NL" dirty="0"/>
              <a:t>Krukas spitmachine</a:t>
            </a:r>
          </a:p>
          <a:p>
            <a:endParaRPr lang="nl-NL" dirty="0"/>
          </a:p>
          <a:p>
            <a:r>
              <a:rPr lang="nl-NL" dirty="0"/>
              <a:t>Krukas spitmachine lijkt op met de hand spitten</a:t>
            </a:r>
          </a:p>
          <a:p>
            <a:r>
              <a:rPr lang="nl-NL" dirty="0"/>
              <a:t>Maar mengt ook</a:t>
            </a:r>
          </a:p>
          <a:p>
            <a:r>
              <a:rPr lang="nl-NL" dirty="0"/>
              <a:t>Grote nadeel is het gewicht van de machine en dichtsmerende werking</a:t>
            </a:r>
          </a:p>
          <a:p>
            <a:endParaRPr lang="nl-NL" sz="1350" dirty="0"/>
          </a:p>
        </p:txBody>
      </p:sp>
      <p:pic>
        <p:nvPicPr>
          <p:cNvPr id="10" name="Afbeelding 9">
            <a:extLst>
              <a:ext uri="{FF2B5EF4-FFF2-40B4-BE49-F238E27FC236}">
                <a16:creationId xmlns:a16="http://schemas.microsoft.com/office/drawing/2014/main" id="{BAC477F8-E6AA-4B8D-B9F2-CAC11584072F}"/>
              </a:ext>
            </a:extLst>
          </p:cNvPr>
          <p:cNvPicPr>
            <a:picLocks noChangeAspect="1"/>
          </p:cNvPicPr>
          <p:nvPr/>
        </p:nvPicPr>
        <p:blipFill>
          <a:blip r:embed="rId2"/>
          <a:stretch>
            <a:fillRect/>
          </a:stretch>
        </p:blipFill>
        <p:spPr>
          <a:xfrm flipH="1">
            <a:off x="7266006" y="1123724"/>
            <a:ext cx="1684116" cy="2030965"/>
          </a:xfrm>
          <a:prstGeom prst="rect">
            <a:avLst/>
          </a:prstGeom>
        </p:spPr>
      </p:pic>
      <p:pic>
        <p:nvPicPr>
          <p:cNvPr id="11" name="Afbeelding 10">
            <a:extLst>
              <a:ext uri="{FF2B5EF4-FFF2-40B4-BE49-F238E27FC236}">
                <a16:creationId xmlns:a16="http://schemas.microsoft.com/office/drawing/2014/main" id="{E584E3AA-AB97-4BC7-9BBF-4675A5B89B4A}"/>
              </a:ext>
            </a:extLst>
          </p:cNvPr>
          <p:cNvPicPr>
            <a:picLocks noChangeAspect="1"/>
          </p:cNvPicPr>
          <p:nvPr/>
        </p:nvPicPr>
        <p:blipFill>
          <a:blip r:embed="rId3"/>
          <a:stretch>
            <a:fillRect/>
          </a:stretch>
        </p:blipFill>
        <p:spPr>
          <a:xfrm>
            <a:off x="355933" y="3317068"/>
            <a:ext cx="1760630" cy="978128"/>
          </a:xfrm>
          <a:prstGeom prst="rect">
            <a:avLst/>
          </a:prstGeom>
        </p:spPr>
      </p:pic>
      <p:pic>
        <p:nvPicPr>
          <p:cNvPr id="12" name="Afbeelding 11">
            <a:extLst>
              <a:ext uri="{FF2B5EF4-FFF2-40B4-BE49-F238E27FC236}">
                <a16:creationId xmlns:a16="http://schemas.microsoft.com/office/drawing/2014/main" id="{7A85F215-BBFB-4F04-AD77-D6867C610B59}"/>
              </a:ext>
            </a:extLst>
          </p:cNvPr>
          <p:cNvPicPr>
            <a:picLocks noChangeAspect="1"/>
          </p:cNvPicPr>
          <p:nvPr/>
        </p:nvPicPr>
        <p:blipFill>
          <a:blip r:embed="rId4"/>
          <a:stretch>
            <a:fillRect/>
          </a:stretch>
        </p:blipFill>
        <p:spPr>
          <a:xfrm>
            <a:off x="7199608" y="3931970"/>
            <a:ext cx="1854686" cy="1393332"/>
          </a:xfrm>
          <a:prstGeom prst="rect">
            <a:avLst/>
          </a:prstGeom>
        </p:spPr>
      </p:pic>
    </p:spTree>
    <p:extLst>
      <p:ext uri="{BB962C8B-B14F-4D97-AF65-F5344CB8AC3E}">
        <p14:creationId xmlns:p14="http://schemas.microsoft.com/office/powerpoint/2010/main" val="3124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1FF30D96-2B23-44BE-A891-FE5E39E7653D}"/>
              </a:ext>
            </a:extLst>
          </p:cNvPr>
          <p:cNvSpPr txBox="1"/>
          <p:nvPr/>
        </p:nvSpPr>
        <p:spPr>
          <a:xfrm>
            <a:off x="2316331" y="2807847"/>
            <a:ext cx="6293734" cy="2169825"/>
          </a:xfrm>
          <a:prstGeom prst="rect">
            <a:avLst/>
          </a:prstGeom>
          <a:noFill/>
        </p:spPr>
        <p:txBody>
          <a:bodyPr wrap="square" rtlCol="0">
            <a:spAutoFit/>
          </a:bodyPr>
          <a:lstStyle/>
          <a:p>
            <a:r>
              <a:rPr lang="nl-NL" dirty="0"/>
              <a:t>Tips traditionele bodembewerking:</a:t>
            </a:r>
          </a:p>
          <a:p>
            <a:endParaRPr lang="nl-NL" dirty="0"/>
          </a:p>
          <a:p>
            <a:pPr marL="214313" indent="-214313">
              <a:buFont typeface="Arial" panose="020B0604020202020204" pitchFamily="34" charset="0"/>
              <a:buChar char="•"/>
            </a:pPr>
            <a:r>
              <a:rPr lang="nl-NL" dirty="0"/>
              <a:t>Niet doen als grond nat is</a:t>
            </a:r>
          </a:p>
          <a:p>
            <a:pPr marL="214313" indent="-214313">
              <a:buFont typeface="Arial" panose="020B0604020202020204" pitchFamily="34" charset="0"/>
              <a:buChar char="•"/>
            </a:pPr>
            <a:r>
              <a:rPr lang="nl-NL" dirty="0"/>
              <a:t>Pas in november </a:t>
            </a:r>
            <a:r>
              <a:rPr lang="nl-NL" dirty="0" err="1"/>
              <a:t>i.v.m</a:t>
            </a:r>
            <a:r>
              <a:rPr lang="nl-NL" dirty="0"/>
              <a:t> onkruid</a:t>
            </a:r>
          </a:p>
          <a:p>
            <a:pPr marL="214313" indent="-214313">
              <a:buFont typeface="Arial" panose="020B0604020202020204" pitchFamily="34" charset="0"/>
              <a:buChar char="•"/>
            </a:pPr>
            <a:r>
              <a:rPr lang="nl-NL" dirty="0"/>
              <a:t>Bandenspanning trekker onder 1 bar</a:t>
            </a:r>
          </a:p>
          <a:p>
            <a:pPr marL="214313" indent="-214313">
              <a:buFont typeface="Arial" panose="020B0604020202020204" pitchFamily="34" charset="0"/>
              <a:buChar char="•"/>
            </a:pPr>
            <a:r>
              <a:rPr lang="nl-NL" dirty="0"/>
              <a:t>Grond iets aandrukken na het ploegen</a:t>
            </a:r>
          </a:p>
          <a:p>
            <a:pPr marL="214313" indent="-214313">
              <a:buFont typeface="Arial" panose="020B0604020202020204" pitchFamily="34" charset="0"/>
              <a:buChar char="•"/>
            </a:pPr>
            <a:endParaRPr lang="nl-NL" sz="1350" dirty="0"/>
          </a:p>
          <a:p>
            <a:pPr marL="214313" indent="-214313">
              <a:buFont typeface="Arial" panose="020B0604020202020204" pitchFamily="34" charset="0"/>
              <a:buChar char="•"/>
            </a:pPr>
            <a:endParaRPr lang="nl-NL" sz="1350" dirty="0"/>
          </a:p>
        </p:txBody>
      </p:sp>
      <p:pic>
        <p:nvPicPr>
          <p:cNvPr id="5" name="Afbeelding 4">
            <a:extLst>
              <a:ext uri="{FF2B5EF4-FFF2-40B4-BE49-F238E27FC236}">
                <a16:creationId xmlns:a16="http://schemas.microsoft.com/office/drawing/2014/main" id="{5E453B43-5601-4603-A7A6-892BF0EA877A}"/>
              </a:ext>
            </a:extLst>
          </p:cNvPr>
          <p:cNvPicPr>
            <a:picLocks noChangeAspect="1"/>
          </p:cNvPicPr>
          <p:nvPr/>
        </p:nvPicPr>
        <p:blipFill>
          <a:blip r:embed="rId2"/>
          <a:stretch>
            <a:fillRect/>
          </a:stretch>
        </p:blipFill>
        <p:spPr>
          <a:xfrm>
            <a:off x="3381905" y="930364"/>
            <a:ext cx="2143125" cy="1428750"/>
          </a:xfrm>
          <a:prstGeom prst="rect">
            <a:avLst/>
          </a:prstGeom>
        </p:spPr>
      </p:pic>
    </p:spTree>
    <p:extLst>
      <p:ext uri="{BB962C8B-B14F-4D97-AF65-F5344CB8AC3E}">
        <p14:creationId xmlns:p14="http://schemas.microsoft.com/office/powerpoint/2010/main" val="287678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2" name="Tekstvak 1">
            <a:extLst>
              <a:ext uri="{FF2B5EF4-FFF2-40B4-BE49-F238E27FC236}">
                <a16:creationId xmlns:a16="http://schemas.microsoft.com/office/drawing/2014/main" id="{8EA2D212-6366-4961-BF68-1826CF123B72}"/>
              </a:ext>
            </a:extLst>
          </p:cNvPr>
          <p:cNvSpPr txBox="1"/>
          <p:nvPr/>
        </p:nvSpPr>
        <p:spPr>
          <a:xfrm>
            <a:off x="2065867" y="1073182"/>
            <a:ext cx="7078133" cy="1200329"/>
          </a:xfrm>
          <a:prstGeom prst="rect">
            <a:avLst/>
          </a:prstGeom>
          <a:noFill/>
        </p:spPr>
        <p:txBody>
          <a:bodyPr wrap="square" rtlCol="0">
            <a:spAutoFit/>
          </a:bodyPr>
          <a:lstStyle/>
          <a:p>
            <a:r>
              <a:rPr lang="nl-NL" dirty="0"/>
              <a:t>Nieuwe inzichten in bodembewerking</a:t>
            </a:r>
          </a:p>
          <a:p>
            <a:endParaRPr lang="nl-NL" dirty="0"/>
          </a:p>
          <a:p>
            <a:r>
              <a:rPr lang="nl-NL" dirty="0"/>
              <a:t>Niet kerende grondbewerking (NKG), een vorm van gereduceerde grondbewerking en duurzaam bodembeheer. </a:t>
            </a:r>
          </a:p>
        </p:txBody>
      </p:sp>
      <p:pic>
        <p:nvPicPr>
          <p:cNvPr id="3" name="Onlinemedia 2">
            <a:hlinkClick r:id="" action="ppaction://media"/>
            <a:extLst>
              <a:ext uri="{FF2B5EF4-FFF2-40B4-BE49-F238E27FC236}">
                <a16:creationId xmlns:a16="http://schemas.microsoft.com/office/drawing/2014/main" id="{53BD1557-BFBB-4F75-8242-257F298E896C}"/>
              </a:ext>
            </a:extLst>
          </p:cNvPr>
          <p:cNvPicPr>
            <a:picLocks noRot="1" noChangeAspect="1"/>
          </p:cNvPicPr>
          <p:nvPr>
            <a:videoFile r:link="rId1"/>
          </p:nvPr>
        </p:nvPicPr>
        <p:blipFill>
          <a:blip r:embed="rId3"/>
          <a:stretch>
            <a:fillRect/>
          </a:stretch>
        </p:blipFill>
        <p:spPr>
          <a:xfrm>
            <a:off x="2065866" y="2359114"/>
            <a:ext cx="5744006" cy="3231003"/>
          </a:xfrm>
          <a:prstGeom prst="rect">
            <a:avLst/>
          </a:prstGeom>
        </p:spPr>
      </p:pic>
    </p:spTree>
    <p:extLst>
      <p:ext uri="{BB962C8B-B14F-4D97-AF65-F5344CB8AC3E}">
        <p14:creationId xmlns:p14="http://schemas.microsoft.com/office/powerpoint/2010/main" val="1461443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3" name="Rechthoek 2">
            <a:extLst>
              <a:ext uri="{FF2B5EF4-FFF2-40B4-BE49-F238E27FC236}">
                <a16:creationId xmlns:a16="http://schemas.microsoft.com/office/drawing/2014/main" id="{E4068CA1-9E01-48AE-8979-559804634D2A}"/>
              </a:ext>
            </a:extLst>
          </p:cNvPr>
          <p:cNvSpPr/>
          <p:nvPr/>
        </p:nvSpPr>
        <p:spPr>
          <a:xfrm>
            <a:off x="764629" y="4380711"/>
            <a:ext cx="7950200" cy="1200329"/>
          </a:xfrm>
          <a:prstGeom prst="rect">
            <a:avLst/>
          </a:prstGeom>
        </p:spPr>
        <p:txBody>
          <a:bodyPr wrap="square">
            <a:spAutoFit/>
          </a:bodyPr>
          <a:lstStyle/>
          <a:p>
            <a:r>
              <a:rPr lang="nl-NL" dirty="0"/>
              <a:t>Een verdichte grond moet met een </a:t>
            </a:r>
            <a:r>
              <a:rPr lang="nl-NL" dirty="0" err="1"/>
              <a:t>woeler</a:t>
            </a:r>
            <a:r>
              <a:rPr lang="nl-NL" dirty="0"/>
              <a:t> losgemaakt worden; daarna een </a:t>
            </a:r>
            <a:r>
              <a:rPr lang="nl-NL" dirty="0" err="1"/>
              <a:t>diepwortelend</a:t>
            </a:r>
            <a:r>
              <a:rPr lang="nl-NL" dirty="0"/>
              <a:t> gewas inzaaien. Een kruisbloemige, op klei luzerne en granen zijn mogelijkheden. Gebeurt dit niet, dan is de kans op inzakken groot. Doordat de breedte van de voeten boven hoger is dan onder treedt een zekere menging op.</a:t>
            </a:r>
          </a:p>
        </p:txBody>
      </p:sp>
      <p:pic>
        <p:nvPicPr>
          <p:cNvPr id="4" name="Afbeelding 3">
            <a:extLst>
              <a:ext uri="{FF2B5EF4-FFF2-40B4-BE49-F238E27FC236}">
                <a16:creationId xmlns:a16="http://schemas.microsoft.com/office/drawing/2014/main" id="{4425D606-6F57-4693-AC6A-67DB6EF0C3D0}"/>
              </a:ext>
            </a:extLst>
          </p:cNvPr>
          <p:cNvPicPr>
            <a:picLocks noChangeAspect="1"/>
          </p:cNvPicPr>
          <p:nvPr/>
        </p:nvPicPr>
        <p:blipFill>
          <a:blip r:embed="rId2"/>
          <a:stretch>
            <a:fillRect/>
          </a:stretch>
        </p:blipFill>
        <p:spPr>
          <a:xfrm>
            <a:off x="2465917" y="1562707"/>
            <a:ext cx="3452283" cy="2589212"/>
          </a:xfrm>
          <a:prstGeom prst="rect">
            <a:avLst/>
          </a:prstGeom>
        </p:spPr>
      </p:pic>
      <p:sp>
        <p:nvSpPr>
          <p:cNvPr id="5" name="Rechthoek 4">
            <a:extLst>
              <a:ext uri="{FF2B5EF4-FFF2-40B4-BE49-F238E27FC236}">
                <a16:creationId xmlns:a16="http://schemas.microsoft.com/office/drawing/2014/main" id="{5527E51A-3EC0-4216-8CF5-6AC5FFEA647C}"/>
              </a:ext>
            </a:extLst>
          </p:cNvPr>
          <p:cNvSpPr/>
          <p:nvPr/>
        </p:nvSpPr>
        <p:spPr>
          <a:xfrm>
            <a:off x="2351248" y="1203351"/>
            <a:ext cx="2961003" cy="369332"/>
          </a:xfrm>
          <a:prstGeom prst="rect">
            <a:avLst/>
          </a:prstGeom>
        </p:spPr>
        <p:txBody>
          <a:bodyPr wrap="none">
            <a:spAutoFit/>
          </a:bodyPr>
          <a:lstStyle/>
          <a:p>
            <a:r>
              <a:rPr lang="nl-NL" dirty="0"/>
              <a:t>Losmaken van de ondergrond</a:t>
            </a:r>
          </a:p>
        </p:txBody>
      </p:sp>
    </p:spTree>
    <p:extLst>
      <p:ext uri="{BB962C8B-B14F-4D97-AF65-F5344CB8AC3E}">
        <p14:creationId xmlns:p14="http://schemas.microsoft.com/office/powerpoint/2010/main" val="42219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pic>
        <p:nvPicPr>
          <p:cNvPr id="3" name="Afbeelding 2">
            <a:extLst>
              <a:ext uri="{FF2B5EF4-FFF2-40B4-BE49-F238E27FC236}">
                <a16:creationId xmlns:a16="http://schemas.microsoft.com/office/drawing/2014/main" id="{85EF83E5-F873-4441-85B8-8D6C01D51E56}"/>
              </a:ext>
            </a:extLst>
          </p:cNvPr>
          <p:cNvPicPr>
            <a:picLocks noChangeAspect="1"/>
          </p:cNvPicPr>
          <p:nvPr/>
        </p:nvPicPr>
        <p:blipFill>
          <a:blip r:embed="rId2"/>
          <a:stretch>
            <a:fillRect/>
          </a:stretch>
        </p:blipFill>
        <p:spPr>
          <a:xfrm>
            <a:off x="2286000" y="1714500"/>
            <a:ext cx="4953000" cy="2995083"/>
          </a:xfrm>
          <a:prstGeom prst="rect">
            <a:avLst/>
          </a:prstGeom>
        </p:spPr>
      </p:pic>
      <p:sp>
        <p:nvSpPr>
          <p:cNvPr id="4" name="Rechthoek 3">
            <a:extLst>
              <a:ext uri="{FF2B5EF4-FFF2-40B4-BE49-F238E27FC236}">
                <a16:creationId xmlns:a16="http://schemas.microsoft.com/office/drawing/2014/main" id="{F1D20EBF-3B8C-409F-9AD0-2A1F49F608A5}"/>
              </a:ext>
            </a:extLst>
          </p:cNvPr>
          <p:cNvSpPr/>
          <p:nvPr/>
        </p:nvSpPr>
        <p:spPr>
          <a:xfrm>
            <a:off x="2286000" y="4768366"/>
            <a:ext cx="4572000" cy="646331"/>
          </a:xfrm>
          <a:prstGeom prst="rect">
            <a:avLst/>
          </a:prstGeom>
        </p:spPr>
        <p:txBody>
          <a:bodyPr>
            <a:spAutoFit/>
          </a:bodyPr>
          <a:lstStyle/>
          <a:p>
            <a:r>
              <a:rPr lang="nl-NL" dirty="0"/>
              <a:t>Met de cultivator kan de grond voor de aanvang van de teelt losgemaakt worden.</a:t>
            </a:r>
          </a:p>
        </p:txBody>
      </p:sp>
      <p:sp>
        <p:nvSpPr>
          <p:cNvPr id="5" name="Rechthoek 4">
            <a:extLst>
              <a:ext uri="{FF2B5EF4-FFF2-40B4-BE49-F238E27FC236}">
                <a16:creationId xmlns:a16="http://schemas.microsoft.com/office/drawing/2014/main" id="{8BA6ABEE-FC09-45DB-86B5-743FEC4B9339}"/>
              </a:ext>
            </a:extLst>
          </p:cNvPr>
          <p:cNvSpPr/>
          <p:nvPr/>
        </p:nvSpPr>
        <p:spPr>
          <a:xfrm>
            <a:off x="2286000" y="1262660"/>
            <a:ext cx="2984920" cy="369332"/>
          </a:xfrm>
          <a:prstGeom prst="rect">
            <a:avLst/>
          </a:prstGeom>
        </p:spPr>
        <p:txBody>
          <a:bodyPr wrap="none">
            <a:spAutoFit/>
          </a:bodyPr>
          <a:lstStyle/>
          <a:p>
            <a:r>
              <a:rPr lang="nl-NL" dirty="0"/>
              <a:t>Losmaken van de bovengrond</a:t>
            </a:r>
          </a:p>
        </p:txBody>
      </p:sp>
    </p:spTree>
    <p:extLst>
      <p:ext uri="{BB962C8B-B14F-4D97-AF65-F5344CB8AC3E}">
        <p14:creationId xmlns:p14="http://schemas.microsoft.com/office/powerpoint/2010/main" val="23408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3" name="Rechthoek 2">
            <a:extLst>
              <a:ext uri="{FF2B5EF4-FFF2-40B4-BE49-F238E27FC236}">
                <a16:creationId xmlns:a16="http://schemas.microsoft.com/office/drawing/2014/main" id="{C888C38F-065E-4516-892E-EC58BEE819B1}"/>
              </a:ext>
            </a:extLst>
          </p:cNvPr>
          <p:cNvSpPr/>
          <p:nvPr/>
        </p:nvSpPr>
        <p:spPr>
          <a:xfrm>
            <a:off x="2286000" y="1749514"/>
            <a:ext cx="4572000" cy="1200329"/>
          </a:xfrm>
          <a:prstGeom prst="rect">
            <a:avLst/>
          </a:prstGeom>
        </p:spPr>
        <p:txBody>
          <a:bodyPr>
            <a:spAutoFit/>
          </a:bodyPr>
          <a:lstStyle/>
          <a:p>
            <a:r>
              <a:rPr lang="nl-NL" dirty="0" err="1"/>
              <a:t>Mulch</a:t>
            </a:r>
            <a:r>
              <a:rPr lang="nl-NL" dirty="0"/>
              <a:t> in de boomstrook</a:t>
            </a:r>
          </a:p>
          <a:p>
            <a:endParaRPr lang="nl-NL" dirty="0"/>
          </a:p>
          <a:p>
            <a:r>
              <a:rPr lang="nl-NL" dirty="0"/>
              <a:t>Een bodembedekker heeft invloed op de bodem:</a:t>
            </a:r>
          </a:p>
        </p:txBody>
      </p:sp>
      <p:sp>
        <p:nvSpPr>
          <p:cNvPr id="4" name="Rechthoek 3">
            <a:extLst>
              <a:ext uri="{FF2B5EF4-FFF2-40B4-BE49-F238E27FC236}">
                <a16:creationId xmlns:a16="http://schemas.microsoft.com/office/drawing/2014/main" id="{17F15AA7-37EF-458F-824B-D61F1AD0B71B}"/>
              </a:ext>
            </a:extLst>
          </p:cNvPr>
          <p:cNvSpPr/>
          <p:nvPr/>
        </p:nvSpPr>
        <p:spPr>
          <a:xfrm>
            <a:off x="2286000" y="2843863"/>
            <a:ext cx="6623612" cy="2585323"/>
          </a:xfrm>
          <a:prstGeom prst="rect">
            <a:avLst/>
          </a:prstGeom>
        </p:spPr>
        <p:txBody>
          <a:bodyPr wrap="square">
            <a:spAutoFit/>
          </a:bodyPr>
          <a:lstStyle/>
          <a:p>
            <a:r>
              <a:rPr lang="nl-NL" dirty="0" err="1"/>
              <a:t>Mulch</a:t>
            </a:r>
            <a:r>
              <a:rPr lang="nl-NL" dirty="0"/>
              <a:t> boomkwekerij</a:t>
            </a:r>
          </a:p>
          <a:p>
            <a:pPr marL="257175" indent="-257175">
              <a:buFont typeface="Arial" panose="020B0604020202020204" pitchFamily="34" charset="0"/>
              <a:buChar char="•"/>
            </a:pPr>
            <a:r>
              <a:rPr lang="nl-NL" dirty="0"/>
              <a:t>Zeer grof materiaal doet weinig met de bodem</a:t>
            </a:r>
          </a:p>
          <a:p>
            <a:pPr marL="257175" indent="-257175">
              <a:buFont typeface="Arial" panose="020B0604020202020204" pitchFamily="34" charset="0"/>
              <a:buChar char="•"/>
            </a:pPr>
            <a:r>
              <a:rPr lang="nl-NL" dirty="0"/>
              <a:t>Wat minder grof materiaal heeft wat meer contact</a:t>
            </a:r>
          </a:p>
          <a:p>
            <a:r>
              <a:rPr lang="nl-NL" dirty="0"/>
              <a:t>     met de bodem en kan rode regenwormen stimuleren. </a:t>
            </a:r>
          </a:p>
          <a:p>
            <a:r>
              <a:rPr lang="nl-NL" dirty="0"/>
              <a:t>     Dit zijn wormen die op zich niet veel invloed op de bodem hebben</a:t>
            </a:r>
          </a:p>
          <a:p>
            <a:pPr marL="257175" indent="-257175">
              <a:buFont typeface="Arial" panose="020B0604020202020204" pitchFamily="34" charset="0"/>
              <a:buChar char="•"/>
            </a:pPr>
            <a:r>
              <a:rPr lang="nl-NL" dirty="0"/>
              <a:t>Wat grof </a:t>
            </a:r>
            <a:r>
              <a:rPr lang="nl-NL" dirty="0" err="1"/>
              <a:t>zeefsel</a:t>
            </a:r>
            <a:r>
              <a:rPr lang="nl-NL" dirty="0"/>
              <a:t> trekt mogelijk al wat grauwe regenwormen aan die ook door de grond graven en de bodemstructuur verbeteren.</a:t>
            </a:r>
          </a:p>
          <a:p>
            <a:pPr marL="257175" indent="-257175">
              <a:buFont typeface="Arial" panose="020B0604020202020204" pitchFamily="34" charset="0"/>
              <a:buChar char="•"/>
            </a:pPr>
            <a:r>
              <a:rPr lang="nl-NL" dirty="0"/>
              <a:t>Groencompost kan voor rode, grauwe en pendelende regenwormen voedsel zijn en veel invloed op de bodem hebben</a:t>
            </a:r>
          </a:p>
        </p:txBody>
      </p:sp>
      <p:pic>
        <p:nvPicPr>
          <p:cNvPr id="5" name="Afbeelding 4">
            <a:extLst>
              <a:ext uri="{FF2B5EF4-FFF2-40B4-BE49-F238E27FC236}">
                <a16:creationId xmlns:a16="http://schemas.microsoft.com/office/drawing/2014/main" id="{1D0D86AF-2759-4F8A-9DB8-7B162F821AD0}"/>
              </a:ext>
            </a:extLst>
          </p:cNvPr>
          <p:cNvPicPr>
            <a:picLocks noChangeAspect="1"/>
          </p:cNvPicPr>
          <p:nvPr/>
        </p:nvPicPr>
        <p:blipFill>
          <a:blip r:embed="rId2"/>
          <a:stretch>
            <a:fillRect/>
          </a:stretch>
        </p:blipFill>
        <p:spPr>
          <a:xfrm>
            <a:off x="6679423" y="654050"/>
            <a:ext cx="2408767" cy="2408767"/>
          </a:xfrm>
          <a:prstGeom prst="rect">
            <a:avLst/>
          </a:prstGeom>
        </p:spPr>
      </p:pic>
    </p:spTree>
    <p:extLst>
      <p:ext uri="{BB962C8B-B14F-4D97-AF65-F5344CB8AC3E}">
        <p14:creationId xmlns:p14="http://schemas.microsoft.com/office/powerpoint/2010/main" val="25983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2"/>
          <a:stretch>
            <a:fillRect/>
          </a:stretch>
        </p:blipFill>
        <p:spPr>
          <a:xfrm>
            <a:off x="6605852" y="0"/>
            <a:ext cx="2347163" cy="1079086"/>
          </a:xfrm>
          <a:prstGeom prst="rect">
            <a:avLst/>
          </a:prstGeom>
        </p:spPr>
      </p:pic>
      <p:sp>
        <p:nvSpPr>
          <p:cNvPr id="3" name="Tekstvak 2">
            <a:extLst>
              <a:ext uri="{FF2B5EF4-FFF2-40B4-BE49-F238E27FC236}">
                <a16:creationId xmlns:a16="http://schemas.microsoft.com/office/drawing/2014/main" id="{C0FDDD23-B85A-4E82-951B-A4C471A648CF}"/>
              </a:ext>
            </a:extLst>
          </p:cNvPr>
          <p:cNvSpPr txBox="1"/>
          <p:nvPr/>
        </p:nvSpPr>
        <p:spPr>
          <a:xfrm>
            <a:off x="717452" y="1603717"/>
            <a:ext cx="8235563" cy="1015663"/>
          </a:xfrm>
          <a:prstGeom prst="rect">
            <a:avLst/>
          </a:prstGeom>
          <a:noFill/>
        </p:spPr>
        <p:txBody>
          <a:bodyPr wrap="square" rtlCol="0">
            <a:spAutoFit/>
          </a:bodyPr>
          <a:lstStyle/>
          <a:p>
            <a:r>
              <a:rPr lang="nl-NL" sz="2400" dirty="0"/>
              <a:t>Programma Periode 3 schooljaar 2023-2024</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graphicFrame>
        <p:nvGraphicFramePr>
          <p:cNvPr id="6" name="Tabel 5">
            <a:extLst>
              <a:ext uri="{FF2B5EF4-FFF2-40B4-BE49-F238E27FC236}">
                <a16:creationId xmlns:a16="http://schemas.microsoft.com/office/drawing/2014/main" id="{B3346A4A-17AA-F15E-A4BC-724EF5B59924}"/>
              </a:ext>
            </a:extLst>
          </p:cNvPr>
          <p:cNvGraphicFramePr>
            <a:graphicFrameLocks noGrp="1"/>
          </p:cNvGraphicFramePr>
          <p:nvPr>
            <p:extLst>
              <p:ext uri="{D42A27DB-BD31-4B8C-83A1-F6EECF244321}">
                <p14:modId xmlns:p14="http://schemas.microsoft.com/office/powerpoint/2010/main" val="3547325331"/>
              </p:ext>
            </p:extLst>
          </p:nvPr>
        </p:nvGraphicFramePr>
        <p:xfrm>
          <a:off x="851481" y="2148680"/>
          <a:ext cx="7392187" cy="3780049"/>
        </p:xfrm>
        <a:graphic>
          <a:graphicData uri="http://schemas.openxmlformats.org/drawingml/2006/table">
            <a:tbl>
              <a:tblPr firstRow="1" firstCol="1" bandRow="1">
                <a:tableStyleId>{5C22544A-7EE6-4342-B048-85BDC9FD1C3A}</a:tableStyleId>
              </a:tblPr>
              <a:tblGrid>
                <a:gridCol w="458443">
                  <a:extLst>
                    <a:ext uri="{9D8B030D-6E8A-4147-A177-3AD203B41FA5}">
                      <a16:colId xmlns:a16="http://schemas.microsoft.com/office/drawing/2014/main" val="1920619650"/>
                    </a:ext>
                  </a:extLst>
                </a:gridCol>
                <a:gridCol w="1040878">
                  <a:extLst>
                    <a:ext uri="{9D8B030D-6E8A-4147-A177-3AD203B41FA5}">
                      <a16:colId xmlns:a16="http://schemas.microsoft.com/office/drawing/2014/main" val="3468564553"/>
                    </a:ext>
                  </a:extLst>
                </a:gridCol>
                <a:gridCol w="2081754">
                  <a:extLst>
                    <a:ext uri="{9D8B030D-6E8A-4147-A177-3AD203B41FA5}">
                      <a16:colId xmlns:a16="http://schemas.microsoft.com/office/drawing/2014/main" val="4059272269"/>
                    </a:ext>
                  </a:extLst>
                </a:gridCol>
                <a:gridCol w="3811112">
                  <a:extLst>
                    <a:ext uri="{9D8B030D-6E8A-4147-A177-3AD203B41FA5}">
                      <a16:colId xmlns:a16="http://schemas.microsoft.com/office/drawing/2014/main" val="1218755846"/>
                    </a:ext>
                  </a:extLst>
                </a:gridCol>
              </a:tblGrid>
              <a:tr h="363314">
                <a:tc>
                  <a:txBody>
                    <a:bodyPr/>
                    <a:lstStyle/>
                    <a:p>
                      <a:pPr>
                        <a:lnSpc>
                          <a:spcPct val="107000"/>
                        </a:lnSpc>
                        <a:spcAft>
                          <a:spcPts val="800"/>
                        </a:spcAft>
                      </a:pPr>
                      <a:r>
                        <a:rPr lang="nl-NL" sz="1600">
                          <a:effectLst/>
                        </a:rPr>
                        <a:t> </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a:effectLst/>
                        </a:rPr>
                        <a:t>Datum</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a:effectLst/>
                        </a:rPr>
                        <a:t>12-13     </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13.30-…..</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5198580"/>
                  </a:ext>
                </a:extLst>
              </a:tr>
              <a:tr h="363314">
                <a:tc>
                  <a:txBody>
                    <a:bodyPr/>
                    <a:lstStyle/>
                    <a:p>
                      <a:pPr>
                        <a:lnSpc>
                          <a:spcPct val="107000"/>
                        </a:lnSpc>
                        <a:spcAft>
                          <a:spcPts val="800"/>
                        </a:spcAft>
                      </a:pPr>
                      <a:r>
                        <a:rPr lang="nl-NL" sz="1600">
                          <a:effectLst/>
                        </a:rPr>
                        <a:t>1</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a:effectLst/>
                        </a:rPr>
                        <a:t>18/01/24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Vermeerderen 1 BN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Introductie Hygiëne 1  BN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1610500"/>
                  </a:ext>
                </a:extLst>
              </a:tr>
              <a:tr h="363314">
                <a:tc>
                  <a:txBody>
                    <a:bodyPr/>
                    <a:lstStyle/>
                    <a:p>
                      <a:pPr>
                        <a:lnSpc>
                          <a:spcPct val="107000"/>
                        </a:lnSpc>
                        <a:spcAft>
                          <a:spcPts val="800"/>
                        </a:spcAft>
                      </a:pPr>
                      <a:r>
                        <a:rPr lang="nl-NL" sz="1600">
                          <a:effectLst/>
                        </a:rPr>
                        <a:t>2</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25/01/24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Vermeerderen 5 BN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Praktijkles enten bij Van </a:t>
                      </a:r>
                      <a:r>
                        <a:rPr lang="nl-NL" sz="1600" dirty="0" err="1">
                          <a:effectLst/>
                          <a:latin typeface="Calibri" panose="020F0502020204030204" pitchFamily="34" charset="0"/>
                          <a:ea typeface="Calibri" panose="020F0502020204030204" pitchFamily="34" charset="0"/>
                          <a:cs typeface="Times New Roman" panose="02020603050405020304" pitchFamily="18" charset="0"/>
                        </a:rPr>
                        <a:t>Straalen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2889115"/>
                  </a:ext>
                </a:extLst>
              </a:tr>
              <a:tr h="363314">
                <a:tc>
                  <a:txBody>
                    <a:bodyPr/>
                    <a:lstStyle/>
                    <a:p>
                      <a:pPr>
                        <a:lnSpc>
                          <a:spcPct val="107000"/>
                        </a:lnSpc>
                        <a:spcAft>
                          <a:spcPts val="800"/>
                        </a:spcAft>
                      </a:pPr>
                      <a:r>
                        <a:rPr lang="nl-NL" sz="1600">
                          <a:effectLst/>
                        </a:rPr>
                        <a:t>3</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01/02/24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Extra stage dag</a:t>
                      </a:r>
                    </a:p>
                  </a:txBody>
                  <a:tcPr marL="68580" marR="68580" marT="0" marB="0"/>
                </a:tc>
                <a:tc hMerge="1">
                  <a:txBody>
                    <a:bodyPr/>
                    <a:lstStyle/>
                    <a:p>
                      <a:endParaRPr lang="nl-NL"/>
                    </a:p>
                  </a:txBody>
                  <a:tcPr/>
                </a:tc>
                <a:extLst>
                  <a:ext uri="{0D108BD9-81ED-4DB2-BD59-A6C34878D82A}">
                    <a16:rowId xmlns:a16="http://schemas.microsoft.com/office/drawing/2014/main" val="600955751"/>
                  </a:ext>
                </a:extLst>
              </a:tr>
              <a:tr h="363314">
                <a:tc>
                  <a:txBody>
                    <a:bodyPr/>
                    <a:lstStyle/>
                    <a:p>
                      <a:pPr>
                        <a:lnSpc>
                          <a:spcPct val="107000"/>
                        </a:lnSpc>
                        <a:spcAft>
                          <a:spcPts val="800"/>
                        </a:spcAft>
                      </a:pPr>
                      <a:r>
                        <a:rPr lang="nl-NL" sz="1600">
                          <a:effectLst/>
                        </a:rPr>
                        <a:t>4</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08/02/24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Vermeerderen 2 BN</a:t>
                      </a:r>
                    </a:p>
                  </a:txBody>
                  <a:tcPr marL="68580" marR="68580" marT="0" marB="0"/>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LOB /Voorbereiden Kas/Boomkwekerij  GV/BN</a:t>
                      </a:r>
                    </a:p>
                  </a:txBody>
                  <a:tcPr marL="68580" marR="68580" marT="0" marB="0"/>
                </a:tc>
                <a:extLst>
                  <a:ext uri="{0D108BD9-81ED-4DB2-BD59-A6C34878D82A}">
                    <a16:rowId xmlns:a16="http://schemas.microsoft.com/office/drawing/2014/main" val="3625348941"/>
                  </a:ext>
                </a:extLst>
              </a:tr>
              <a:tr h="363314">
                <a:tc>
                  <a:txBody>
                    <a:bodyPr/>
                    <a:lstStyle/>
                    <a:p>
                      <a:pPr>
                        <a:lnSpc>
                          <a:spcPct val="107000"/>
                        </a:lnSpc>
                        <a:spcAft>
                          <a:spcPts val="800"/>
                        </a:spcAft>
                      </a:pPr>
                      <a:r>
                        <a:rPr lang="nl-NL" sz="1600">
                          <a:effectLst/>
                        </a:rPr>
                        <a:t>5</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15/02/24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Vermeerderen 3 BN</a:t>
                      </a:r>
                    </a:p>
                  </a:txBody>
                  <a:tcPr marL="68580" marR="68580" marT="0" marB="0"/>
                </a:tc>
                <a:tc>
                  <a:txBody>
                    <a:bodyPr/>
                    <a:lstStyle/>
                    <a:p>
                      <a:pPr>
                        <a:lnSpc>
                          <a:spcPct val="107000"/>
                        </a:lnSpc>
                        <a:spcAft>
                          <a:spcPts val="800"/>
                        </a:spcAft>
                      </a:pPr>
                      <a:r>
                        <a:rPr lang="nl-NL" sz="1600" dirty="0">
                          <a:effectLst/>
                        </a:rPr>
                        <a:t>Voorbereiden Kas/Boomkwekerij GV/BN</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2260557"/>
                  </a:ext>
                </a:extLst>
              </a:tr>
              <a:tr h="363314">
                <a:tc>
                  <a:txBody>
                    <a:bodyPr/>
                    <a:lstStyle/>
                    <a:p>
                      <a:pPr>
                        <a:lnSpc>
                          <a:spcPct val="107000"/>
                        </a:lnSpc>
                        <a:spcAft>
                          <a:spcPts val="800"/>
                        </a:spcAft>
                      </a:pPr>
                      <a:r>
                        <a:rPr lang="nl-NL" sz="1600">
                          <a:effectLst/>
                        </a:rPr>
                        <a:t>6</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22/02/24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Vakantie</a:t>
                      </a:r>
                    </a:p>
                  </a:txBody>
                  <a:tcPr marL="68580" marR="68580" marT="0" marB="0"/>
                </a:tc>
                <a:tc hMerge="1">
                  <a:txBody>
                    <a:bodyPr/>
                    <a:lstStyle/>
                    <a:p>
                      <a:endParaRPr lang="nl-NL"/>
                    </a:p>
                  </a:txBody>
                  <a:tcPr/>
                </a:tc>
                <a:extLst>
                  <a:ext uri="{0D108BD9-81ED-4DB2-BD59-A6C34878D82A}">
                    <a16:rowId xmlns:a16="http://schemas.microsoft.com/office/drawing/2014/main" val="2256878399"/>
                  </a:ext>
                </a:extLst>
              </a:tr>
              <a:tr h="363314">
                <a:tc>
                  <a:txBody>
                    <a:bodyPr/>
                    <a:lstStyle/>
                    <a:p>
                      <a:pPr>
                        <a:lnSpc>
                          <a:spcPct val="107000"/>
                        </a:lnSpc>
                        <a:spcAft>
                          <a:spcPts val="800"/>
                        </a:spcAft>
                      </a:pPr>
                      <a:r>
                        <a:rPr lang="nl-NL" sz="1600">
                          <a:effectLst/>
                        </a:rPr>
                        <a:t> </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29/02/24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Vermeerderen 4 BN</a:t>
                      </a:r>
                    </a:p>
                  </a:txBody>
                  <a:tcPr marL="68580" marR="68580" marT="0" marB="0"/>
                </a:tc>
                <a:tc>
                  <a:txBody>
                    <a:bodyPr/>
                    <a:lstStyle/>
                    <a:p>
                      <a:pPr>
                        <a:lnSpc>
                          <a:spcPct val="107000"/>
                        </a:lnSpc>
                        <a:spcAft>
                          <a:spcPts val="800"/>
                        </a:spcAft>
                      </a:pPr>
                      <a:r>
                        <a:rPr lang="nl-NL" sz="1600" dirty="0" err="1">
                          <a:effectLst/>
                          <a:latin typeface="Calibri" panose="020F0502020204030204" pitchFamily="34" charset="0"/>
                          <a:ea typeface="Calibri" panose="020F0502020204030204" pitchFamily="34" charset="0"/>
                          <a:cs typeface="Times New Roman" panose="02020603050405020304" pitchFamily="18" charset="0"/>
                        </a:rPr>
                        <a:t>Epidemilogie</a:t>
                      </a:r>
                      <a:r>
                        <a:rPr lang="nl-NL" sz="1600" dirty="0">
                          <a:effectLst/>
                          <a:latin typeface="Calibri" panose="020F0502020204030204" pitchFamily="34" charset="0"/>
                          <a:ea typeface="Calibri" panose="020F0502020204030204" pitchFamily="34" charset="0"/>
                          <a:cs typeface="Times New Roman" panose="02020603050405020304" pitchFamily="18" charset="0"/>
                        </a:rPr>
                        <a:t> GV</a:t>
                      </a:r>
                    </a:p>
                  </a:txBody>
                  <a:tcPr marL="68580" marR="68580" marT="0" marB="0"/>
                </a:tc>
                <a:extLst>
                  <a:ext uri="{0D108BD9-81ED-4DB2-BD59-A6C34878D82A}">
                    <a16:rowId xmlns:a16="http://schemas.microsoft.com/office/drawing/2014/main" val="1547214745"/>
                  </a:ext>
                </a:extLst>
              </a:tr>
              <a:tr h="363314">
                <a:tc>
                  <a:txBody>
                    <a:bodyPr/>
                    <a:lstStyle/>
                    <a:p>
                      <a:pPr>
                        <a:lnSpc>
                          <a:spcPct val="107000"/>
                        </a:lnSpc>
                        <a:spcAft>
                          <a:spcPts val="800"/>
                        </a:spcAft>
                      </a:pPr>
                      <a:r>
                        <a:rPr lang="nl-NL" sz="1600">
                          <a:effectLst/>
                        </a:rPr>
                        <a:t>7</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07/03/24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Herhaling</a:t>
                      </a:r>
                    </a:p>
                  </a:txBody>
                  <a:tcPr marL="68580" marR="68580" marT="0" marB="0"/>
                </a:tc>
                <a:tc>
                  <a:txBody>
                    <a:bodyPr/>
                    <a:lstStyle/>
                    <a:p>
                      <a:r>
                        <a:rPr lang="nl-NL" sz="1600" dirty="0"/>
                        <a:t>Voorbereiden Kas/Boomkwekerij  GV/BN</a:t>
                      </a:r>
                      <a:endParaRPr lang="nl-NL" dirty="0"/>
                    </a:p>
                  </a:txBody>
                  <a:tcPr marL="68580" marR="68580" marT="0" marB="0"/>
                </a:tc>
                <a:extLst>
                  <a:ext uri="{0D108BD9-81ED-4DB2-BD59-A6C34878D82A}">
                    <a16:rowId xmlns:a16="http://schemas.microsoft.com/office/drawing/2014/main" val="4157233421"/>
                  </a:ext>
                </a:extLst>
              </a:tr>
              <a:tr h="363314">
                <a:tc>
                  <a:txBody>
                    <a:bodyPr/>
                    <a:lstStyle/>
                    <a:p>
                      <a:pPr>
                        <a:lnSpc>
                          <a:spcPct val="107000"/>
                        </a:lnSpc>
                        <a:spcAft>
                          <a:spcPts val="800"/>
                        </a:spcAft>
                      </a:pPr>
                      <a:r>
                        <a:rPr lang="nl-NL" sz="1600">
                          <a:effectLst/>
                        </a:rPr>
                        <a:t>8</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600" dirty="0">
                          <a:effectLst/>
                        </a:rPr>
                        <a:t>14/03/24</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800"/>
                        </a:spcAft>
                      </a:pPr>
                      <a:r>
                        <a:rPr lang="nl-NL" sz="1600" dirty="0" err="1">
                          <a:effectLst/>
                        </a:rPr>
                        <a:t>Toetsweek</a:t>
                      </a: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NL"/>
                    </a:p>
                  </a:txBody>
                  <a:tcPr/>
                </a:tc>
                <a:extLst>
                  <a:ext uri="{0D108BD9-81ED-4DB2-BD59-A6C34878D82A}">
                    <a16:rowId xmlns:a16="http://schemas.microsoft.com/office/drawing/2014/main" val="2441429260"/>
                  </a:ext>
                </a:extLst>
              </a:tr>
            </a:tbl>
          </a:graphicData>
        </a:graphic>
      </p:graphicFrame>
    </p:spTree>
    <p:extLst>
      <p:ext uri="{BB962C8B-B14F-4D97-AF65-F5344CB8AC3E}">
        <p14:creationId xmlns:p14="http://schemas.microsoft.com/office/powerpoint/2010/main" val="304001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3" name="Rechthoek 2">
            <a:extLst>
              <a:ext uri="{FF2B5EF4-FFF2-40B4-BE49-F238E27FC236}">
                <a16:creationId xmlns:a16="http://schemas.microsoft.com/office/drawing/2014/main" id="{362387B2-D79E-41E4-8DFE-05563090C95F}"/>
              </a:ext>
            </a:extLst>
          </p:cNvPr>
          <p:cNvSpPr/>
          <p:nvPr/>
        </p:nvSpPr>
        <p:spPr>
          <a:xfrm>
            <a:off x="2167467" y="1253322"/>
            <a:ext cx="4572000" cy="577081"/>
          </a:xfrm>
          <a:prstGeom prst="rect">
            <a:avLst/>
          </a:prstGeom>
        </p:spPr>
        <p:txBody>
          <a:bodyPr>
            <a:spAutoFit/>
          </a:bodyPr>
          <a:lstStyle/>
          <a:p>
            <a:r>
              <a:rPr lang="nl-NL" dirty="0"/>
              <a:t>Groenbemesters</a:t>
            </a:r>
          </a:p>
          <a:p>
            <a:endParaRPr lang="nl-NL" sz="1350" dirty="0"/>
          </a:p>
        </p:txBody>
      </p:sp>
      <p:sp>
        <p:nvSpPr>
          <p:cNvPr id="4" name="Rechthoek 3">
            <a:extLst>
              <a:ext uri="{FF2B5EF4-FFF2-40B4-BE49-F238E27FC236}">
                <a16:creationId xmlns:a16="http://schemas.microsoft.com/office/drawing/2014/main" id="{E0D31C56-1955-460B-9CD9-4504A37E3FED}"/>
              </a:ext>
            </a:extLst>
          </p:cNvPr>
          <p:cNvSpPr/>
          <p:nvPr/>
        </p:nvSpPr>
        <p:spPr>
          <a:xfrm>
            <a:off x="2167467" y="1717091"/>
            <a:ext cx="6104466" cy="4524315"/>
          </a:xfrm>
          <a:prstGeom prst="rect">
            <a:avLst/>
          </a:prstGeom>
        </p:spPr>
        <p:txBody>
          <a:bodyPr wrap="square">
            <a:spAutoFit/>
          </a:bodyPr>
          <a:lstStyle/>
          <a:p>
            <a:r>
              <a:rPr lang="nl-NL" dirty="0"/>
              <a:t>Wat betreft geschiktheid per bodemsoort zijn te onderscheiden:</a:t>
            </a:r>
          </a:p>
          <a:p>
            <a:r>
              <a:rPr lang="nl-NL" dirty="0"/>
              <a:t>1. alle grondsoorten: gele mosterd, bladrammenas, rogge en Italiaans raaigras.</a:t>
            </a:r>
          </a:p>
          <a:p>
            <a:r>
              <a:rPr lang="nl-NL" dirty="0"/>
              <a:t>2. zavel en klei: hopperupsklaver, alexandrijnse klaver en wikken.</a:t>
            </a:r>
          </a:p>
          <a:p>
            <a:r>
              <a:rPr lang="nl-NL" dirty="0"/>
              <a:t>3. zand: lupine, </a:t>
            </a:r>
            <a:r>
              <a:rPr lang="nl-NL" dirty="0" err="1"/>
              <a:t>serradelle</a:t>
            </a:r>
            <a:r>
              <a:rPr lang="nl-NL" dirty="0"/>
              <a:t> en </a:t>
            </a:r>
            <a:r>
              <a:rPr lang="nl-NL" dirty="0" err="1"/>
              <a:t>tagetes</a:t>
            </a:r>
            <a:endParaRPr lang="nl-NL" dirty="0"/>
          </a:p>
          <a:p>
            <a:endParaRPr lang="nl-NL" dirty="0"/>
          </a:p>
          <a:p>
            <a:r>
              <a:rPr lang="nl-NL" dirty="0"/>
              <a:t>Bladrijke groenbemesters zoals </a:t>
            </a:r>
            <a:r>
              <a:rPr lang="nl-NL" dirty="0" err="1"/>
              <a:t>italiaans</a:t>
            </a:r>
            <a:r>
              <a:rPr lang="nl-NL" dirty="0"/>
              <a:t> raaigras, gele mosterd en </a:t>
            </a:r>
            <a:r>
              <a:rPr lang="nl-NL" dirty="0" err="1"/>
              <a:t>bladrammes</a:t>
            </a:r>
            <a:r>
              <a:rPr lang="nl-NL" dirty="0"/>
              <a:t> moeten niet in te natte grond worden ondergewerkt. Er ontstaat bij de vertering luchtgebrek en dat geeft aanleiding tot blauwe plekken in de grond die voor de groei in het volgende jaar sterk remmend zijn.</a:t>
            </a:r>
          </a:p>
          <a:p>
            <a:r>
              <a:rPr lang="nl-NL" dirty="0"/>
              <a:t>Groenbemesters op zandgrond, zoals rogge, kunnen in het voorjaar veel vocht onttrekken en moeten tijdig ondergewerkt worden.</a:t>
            </a:r>
          </a:p>
        </p:txBody>
      </p:sp>
      <p:pic>
        <p:nvPicPr>
          <p:cNvPr id="5" name="Afbeelding 4">
            <a:extLst>
              <a:ext uri="{FF2B5EF4-FFF2-40B4-BE49-F238E27FC236}">
                <a16:creationId xmlns:a16="http://schemas.microsoft.com/office/drawing/2014/main" id="{1A69ABA0-1076-4ACC-8DBF-5180336CFC3E}"/>
              </a:ext>
            </a:extLst>
          </p:cNvPr>
          <p:cNvPicPr>
            <a:picLocks noChangeAspect="1"/>
          </p:cNvPicPr>
          <p:nvPr/>
        </p:nvPicPr>
        <p:blipFill>
          <a:blip r:embed="rId2"/>
          <a:stretch>
            <a:fillRect/>
          </a:stretch>
        </p:blipFill>
        <p:spPr>
          <a:xfrm>
            <a:off x="51622" y="4278444"/>
            <a:ext cx="2028825" cy="1264444"/>
          </a:xfrm>
          <a:prstGeom prst="rect">
            <a:avLst/>
          </a:prstGeom>
        </p:spPr>
      </p:pic>
    </p:spTree>
    <p:extLst>
      <p:ext uri="{BB962C8B-B14F-4D97-AF65-F5344CB8AC3E}">
        <p14:creationId xmlns:p14="http://schemas.microsoft.com/office/powerpoint/2010/main" val="27690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5" name="Rechthoek 4">
            <a:extLst>
              <a:ext uri="{FF2B5EF4-FFF2-40B4-BE49-F238E27FC236}">
                <a16:creationId xmlns:a16="http://schemas.microsoft.com/office/drawing/2014/main" id="{CB766D33-F39A-4454-8369-2DDDB334ACAF}"/>
              </a:ext>
            </a:extLst>
          </p:cNvPr>
          <p:cNvSpPr/>
          <p:nvPr/>
        </p:nvSpPr>
        <p:spPr>
          <a:xfrm>
            <a:off x="2286000" y="1677285"/>
            <a:ext cx="5520267" cy="1200329"/>
          </a:xfrm>
          <a:prstGeom prst="rect">
            <a:avLst/>
          </a:prstGeom>
        </p:spPr>
        <p:txBody>
          <a:bodyPr wrap="square">
            <a:spAutoFit/>
          </a:bodyPr>
          <a:lstStyle/>
          <a:p>
            <a:r>
              <a:rPr lang="nl-NL" dirty="0"/>
              <a:t>Drainage</a:t>
            </a:r>
          </a:p>
          <a:p>
            <a:endParaRPr lang="nl-NL" dirty="0"/>
          </a:p>
          <a:p>
            <a:r>
              <a:rPr lang="nl-NL" dirty="0"/>
              <a:t>De drainage op de boomkwekerij is heel belangrijk.</a:t>
            </a:r>
          </a:p>
          <a:p>
            <a:r>
              <a:rPr lang="nl-NL" dirty="0"/>
              <a:t>Een goede ontwatering is essentieel.</a:t>
            </a:r>
          </a:p>
        </p:txBody>
      </p:sp>
      <p:pic>
        <p:nvPicPr>
          <p:cNvPr id="8" name="Onlinemedia 7">
            <a:hlinkClick r:id="" action="ppaction://media"/>
            <a:extLst>
              <a:ext uri="{FF2B5EF4-FFF2-40B4-BE49-F238E27FC236}">
                <a16:creationId xmlns:a16="http://schemas.microsoft.com/office/drawing/2014/main" id="{5C78A2DF-221A-4444-BE8C-31B775DB4517}"/>
              </a:ext>
            </a:extLst>
          </p:cNvPr>
          <p:cNvPicPr>
            <a:picLocks noRot="1" noChangeAspect="1"/>
          </p:cNvPicPr>
          <p:nvPr>
            <a:videoFile r:link="rId1"/>
          </p:nvPr>
        </p:nvPicPr>
        <p:blipFill>
          <a:blip r:embed="rId3"/>
          <a:stretch>
            <a:fillRect/>
          </a:stretch>
        </p:blipFill>
        <p:spPr>
          <a:xfrm>
            <a:off x="2371798" y="2854529"/>
            <a:ext cx="5324402" cy="2994977"/>
          </a:xfrm>
          <a:prstGeom prst="rect">
            <a:avLst/>
          </a:prstGeom>
        </p:spPr>
      </p:pic>
    </p:spTree>
    <p:extLst>
      <p:ext uri="{BB962C8B-B14F-4D97-AF65-F5344CB8AC3E}">
        <p14:creationId xmlns:p14="http://schemas.microsoft.com/office/powerpoint/2010/main" val="3657932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048685" cy="1615827"/>
          </a:xfrm>
          <a:prstGeom prst="rect">
            <a:avLst/>
          </a:prstGeom>
          <a:noFill/>
        </p:spPr>
        <p:txBody>
          <a:bodyPr wrap="none" rtlCol="0">
            <a:spAutoFit/>
          </a:bodyPr>
          <a:lstStyle/>
          <a:p>
            <a:r>
              <a:rPr lang="nl-NL" sz="3300" dirty="0"/>
              <a:t>Les 3</a:t>
            </a:r>
          </a:p>
          <a:p>
            <a:endParaRPr lang="nl-NL" sz="3300" dirty="0"/>
          </a:p>
          <a:p>
            <a:endParaRPr lang="nl-NL" sz="3300" dirty="0"/>
          </a:p>
        </p:txBody>
      </p:sp>
      <p:sp>
        <p:nvSpPr>
          <p:cNvPr id="4" name="Tekstvak 3">
            <a:extLst>
              <a:ext uri="{FF2B5EF4-FFF2-40B4-BE49-F238E27FC236}">
                <a16:creationId xmlns:a16="http://schemas.microsoft.com/office/drawing/2014/main" id="{2060C785-6F2C-437B-9BDF-4A411C80233B}"/>
              </a:ext>
            </a:extLst>
          </p:cNvPr>
          <p:cNvSpPr txBox="1"/>
          <p:nvPr/>
        </p:nvSpPr>
        <p:spPr>
          <a:xfrm>
            <a:off x="2700868" y="1322917"/>
            <a:ext cx="5139266" cy="369332"/>
          </a:xfrm>
          <a:prstGeom prst="rect">
            <a:avLst/>
          </a:prstGeom>
          <a:noFill/>
        </p:spPr>
        <p:txBody>
          <a:bodyPr wrap="square" rtlCol="0">
            <a:spAutoFit/>
          </a:bodyPr>
          <a:lstStyle/>
          <a:p>
            <a:r>
              <a:rPr lang="nl-NL" dirty="0"/>
              <a:t>Starten op een containerveld</a:t>
            </a:r>
          </a:p>
        </p:txBody>
      </p:sp>
      <p:sp>
        <p:nvSpPr>
          <p:cNvPr id="5" name="Tekstvak 4">
            <a:extLst>
              <a:ext uri="{FF2B5EF4-FFF2-40B4-BE49-F238E27FC236}">
                <a16:creationId xmlns:a16="http://schemas.microsoft.com/office/drawing/2014/main" id="{36006444-698D-F155-7535-57CC96773252}"/>
              </a:ext>
            </a:extLst>
          </p:cNvPr>
          <p:cNvSpPr txBox="1"/>
          <p:nvPr/>
        </p:nvSpPr>
        <p:spPr>
          <a:xfrm>
            <a:off x="2286000" y="2551837"/>
            <a:ext cx="4572000" cy="2031325"/>
          </a:xfrm>
          <a:prstGeom prst="rect">
            <a:avLst/>
          </a:prstGeom>
          <a:noFill/>
        </p:spPr>
        <p:txBody>
          <a:bodyPr wrap="square">
            <a:spAutoFit/>
          </a:bodyPr>
          <a:lstStyle/>
          <a:p>
            <a:r>
              <a:rPr lang="nl-NL" dirty="0">
                <a:hlinkClick r:id="rId2"/>
              </a:rPr>
              <a:t>https://contentplatform.ontwikkelcentrum.nl/CMS/CDS/Ontwikkelcentrum/Published%20content/ECC%20SP%20modules/CKS%20en%20Impact/37%20Plant/OC-37066d/OC-37066d/2/OC-37066-2-1d/OC-37066-2-1d.html</a:t>
            </a:r>
            <a:endParaRPr lang="nl-NL" dirty="0"/>
          </a:p>
          <a:p>
            <a:endParaRPr lang="nl-NL" dirty="0"/>
          </a:p>
        </p:txBody>
      </p:sp>
      <p:pic>
        <p:nvPicPr>
          <p:cNvPr id="8" name="Afbeelding 7">
            <a:extLst>
              <a:ext uri="{FF2B5EF4-FFF2-40B4-BE49-F238E27FC236}">
                <a16:creationId xmlns:a16="http://schemas.microsoft.com/office/drawing/2014/main" id="{3C1341B1-303F-188A-EC74-17693BFC5CD2}"/>
              </a:ext>
            </a:extLst>
          </p:cNvPr>
          <p:cNvPicPr>
            <a:picLocks noChangeAspect="1"/>
          </p:cNvPicPr>
          <p:nvPr/>
        </p:nvPicPr>
        <p:blipFill>
          <a:blip r:embed="rId3"/>
          <a:stretch>
            <a:fillRect/>
          </a:stretch>
        </p:blipFill>
        <p:spPr>
          <a:xfrm>
            <a:off x="3703320" y="4232556"/>
            <a:ext cx="3793522" cy="2172733"/>
          </a:xfrm>
          <a:prstGeom prst="rect">
            <a:avLst/>
          </a:prstGeom>
        </p:spPr>
      </p:pic>
    </p:spTree>
    <p:extLst>
      <p:ext uri="{BB962C8B-B14F-4D97-AF65-F5344CB8AC3E}">
        <p14:creationId xmlns:p14="http://schemas.microsoft.com/office/powerpoint/2010/main" val="1525892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2060C785-6F2C-437B-9BDF-4A411C80233B}"/>
              </a:ext>
            </a:extLst>
          </p:cNvPr>
          <p:cNvSpPr txBox="1"/>
          <p:nvPr/>
        </p:nvSpPr>
        <p:spPr>
          <a:xfrm>
            <a:off x="2700868" y="1322917"/>
            <a:ext cx="5139266" cy="369332"/>
          </a:xfrm>
          <a:prstGeom prst="rect">
            <a:avLst/>
          </a:prstGeom>
          <a:noFill/>
        </p:spPr>
        <p:txBody>
          <a:bodyPr wrap="square" rtlCol="0">
            <a:spAutoFit/>
          </a:bodyPr>
          <a:lstStyle/>
          <a:p>
            <a:r>
              <a:rPr lang="nl-NL" dirty="0"/>
              <a:t>Eisen voor een containerveld</a:t>
            </a:r>
          </a:p>
        </p:txBody>
      </p:sp>
      <p:sp>
        <p:nvSpPr>
          <p:cNvPr id="2" name="Rechthoek 1">
            <a:extLst>
              <a:ext uri="{FF2B5EF4-FFF2-40B4-BE49-F238E27FC236}">
                <a16:creationId xmlns:a16="http://schemas.microsoft.com/office/drawing/2014/main" id="{2C28902F-528E-443A-9A12-A4A3940F602B}"/>
              </a:ext>
            </a:extLst>
          </p:cNvPr>
          <p:cNvSpPr/>
          <p:nvPr/>
        </p:nvSpPr>
        <p:spPr>
          <a:xfrm>
            <a:off x="2700867" y="1825643"/>
            <a:ext cx="5367866" cy="3970318"/>
          </a:xfrm>
          <a:prstGeom prst="rect">
            <a:avLst/>
          </a:prstGeom>
        </p:spPr>
        <p:txBody>
          <a:bodyPr wrap="square">
            <a:spAutoFit/>
          </a:bodyPr>
          <a:lstStyle/>
          <a:p>
            <a:r>
              <a:rPr lang="nl-NL" dirty="0"/>
              <a:t>Goede en snelle waterafvoer</a:t>
            </a:r>
          </a:p>
          <a:p>
            <a:r>
              <a:rPr lang="nl-NL" dirty="0"/>
              <a:t>Dat is belangrijk, omdat:</a:t>
            </a:r>
          </a:p>
          <a:p>
            <a:pPr marL="214313" indent="-214313">
              <a:buFont typeface="Arial" panose="020B0604020202020204" pitchFamily="34" charset="0"/>
              <a:buChar char="•"/>
            </a:pPr>
            <a:r>
              <a:rPr lang="nl-NL" dirty="0"/>
              <a:t>er wortelrot ontstaat, als potkluiten te lang in een laag water staan;</a:t>
            </a:r>
          </a:p>
          <a:p>
            <a:pPr marL="214313" indent="-214313">
              <a:buFont typeface="Arial" panose="020B0604020202020204" pitchFamily="34" charset="0"/>
              <a:buChar char="•"/>
            </a:pPr>
            <a:r>
              <a:rPr lang="nl-NL" dirty="0"/>
              <a:t>onkruiden meer kans krijgen om te ontkiemen en er dus meer onkruidgroei op de pot komt, als de potten te lang nat blijven;</a:t>
            </a:r>
          </a:p>
          <a:p>
            <a:pPr marL="214313" indent="-214313">
              <a:buFont typeface="Arial" panose="020B0604020202020204" pitchFamily="34" charset="0"/>
              <a:buChar char="•"/>
            </a:pPr>
            <a:r>
              <a:rPr lang="nl-NL" dirty="0"/>
              <a:t>het veld groen en glad kan worden door algengroei, als de bovenlaag van het containerveld lang nat blijft.</a:t>
            </a:r>
          </a:p>
          <a:p>
            <a:endParaRPr lang="nl-NL" dirty="0"/>
          </a:p>
          <a:p>
            <a:r>
              <a:rPr lang="nl-NL" dirty="0"/>
              <a:t>Daarnaast moet het water ook overal even snel afgevoerd worden. Anders kan er vochtverschil tussen de potten ontstaan, waardoor groeiverschillen in een partij planten ontstaan.</a:t>
            </a:r>
          </a:p>
        </p:txBody>
      </p:sp>
      <p:pic>
        <p:nvPicPr>
          <p:cNvPr id="5" name="Afbeelding 4">
            <a:extLst>
              <a:ext uri="{FF2B5EF4-FFF2-40B4-BE49-F238E27FC236}">
                <a16:creationId xmlns:a16="http://schemas.microsoft.com/office/drawing/2014/main" id="{A2D39C25-A5E3-4CC7-B268-68B298C8D7FD}"/>
              </a:ext>
            </a:extLst>
          </p:cNvPr>
          <p:cNvPicPr>
            <a:picLocks noChangeAspect="1"/>
          </p:cNvPicPr>
          <p:nvPr/>
        </p:nvPicPr>
        <p:blipFill>
          <a:blip r:embed="rId2"/>
          <a:stretch>
            <a:fillRect/>
          </a:stretch>
        </p:blipFill>
        <p:spPr>
          <a:xfrm>
            <a:off x="300320" y="3828065"/>
            <a:ext cx="2157413" cy="1628775"/>
          </a:xfrm>
          <a:prstGeom prst="rect">
            <a:avLst/>
          </a:prstGeom>
        </p:spPr>
      </p:pic>
    </p:spTree>
    <p:extLst>
      <p:ext uri="{BB962C8B-B14F-4D97-AF65-F5344CB8AC3E}">
        <p14:creationId xmlns:p14="http://schemas.microsoft.com/office/powerpoint/2010/main" val="251789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2060C785-6F2C-437B-9BDF-4A411C80233B}"/>
              </a:ext>
            </a:extLst>
          </p:cNvPr>
          <p:cNvSpPr txBox="1"/>
          <p:nvPr/>
        </p:nvSpPr>
        <p:spPr>
          <a:xfrm>
            <a:off x="2700868" y="1322917"/>
            <a:ext cx="5139266" cy="369332"/>
          </a:xfrm>
          <a:prstGeom prst="rect">
            <a:avLst/>
          </a:prstGeom>
          <a:noFill/>
        </p:spPr>
        <p:txBody>
          <a:bodyPr wrap="square" rtlCol="0">
            <a:spAutoFit/>
          </a:bodyPr>
          <a:lstStyle/>
          <a:p>
            <a:r>
              <a:rPr lang="nl-NL" dirty="0"/>
              <a:t>Eisen voor een containerveld</a:t>
            </a:r>
          </a:p>
        </p:txBody>
      </p:sp>
      <p:sp>
        <p:nvSpPr>
          <p:cNvPr id="3" name="Rechthoek 2">
            <a:extLst>
              <a:ext uri="{FF2B5EF4-FFF2-40B4-BE49-F238E27FC236}">
                <a16:creationId xmlns:a16="http://schemas.microsoft.com/office/drawing/2014/main" id="{08BB3F28-7683-4E14-BA09-518B0B8AC9A8}"/>
              </a:ext>
            </a:extLst>
          </p:cNvPr>
          <p:cNvSpPr/>
          <p:nvPr/>
        </p:nvSpPr>
        <p:spPr>
          <a:xfrm>
            <a:off x="2700867" y="1886045"/>
            <a:ext cx="4572000" cy="3416320"/>
          </a:xfrm>
          <a:prstGeom prst="rect">
            <a:avLst/>
          </a:prstGeom>
        </p:spPr>
        <p:txBody>
          <a:bodyPr>
            <a:spAutoFit/>
          </a:bodyPr>
          <a:lstStyle/>
          <a:p>
            <a:r>
              <a:rPr lang="nl-NL" dirty="0"/>
              <a:t>Vlakke toplaag</a:t>
            </a:r>
          </a:p>
          <a:p>
            <a:r>
              <a:rPr lang="nl-NL" dirty="0"/>
              <a:t>De toplaag van het containerveld moet vlak zijn, zodat kleine potten recht en stabiel staan. </a:t>
            </a:r>
          </a:p>
          <a:p>
            <a:endParaRPr lang="nl-NL" dirty="0"/>
          </a:p>
          <a:p>
            <a:r>
              <a:rPr lang="nl-NL" dirty="0"/>
              <a:t>Tevens voorkomt dit plasvorming. </a:t>
            </a:r>
          </a:p>
          <a:p>
            <a:endParaRPr lang="nl-NL" dirty="0"/>
          </a:p>
          <a:p>
            <a:r>
              <a:rPr lang="nl-NL" dirty="0"/>
              <a:t>De plassen veroorzaken wortelrot bij gewassen die daar gevoelig voor zijn.</a:t>
            </a:r>
          </a:p>
          <a:p>
            <a:endParaRPr lang="nl-NL" dirty="0"/>
          </a:p>
          <a:p>
            <a:endParaRPr lang="nl-NL" dirty="0"/>
          </a:p>
          <a:p>
            <a:r>
              <a:rPr lang="nl-NL" dirty="0"/>
              <a:t>Een vlakke toplaag maak je met een </a:t>
            </a:r>
            <a:r>
              <a:rPr lang="nl-NL" dirty="0" err="1"/>
              <a:t>kilverbak</a:t>
            </a:r>
            <a:r>
              <a:rPr lang="nl-NL" dirty="0"/>
              <a:t> en laserapparatuur</a:t>
            </a:r>
          </a:p>
        </p:txBody>
      </p:sp>
      <p:pic>
        <p:nvPicPr>
          <p:cNvPr id="5" name="Afbeelding 4">
            <a:extLst>
              <a:ext uri="{FF2B5EF4-FFF2-40B4-BE49-F238E27FC236}">
                <a16:creationId xmlns:a16="http://schemas.microsoft.com/office/drawing/2014/main" id="{3DA6C236-3D75-456F-877D-83C6456B08AE}"/>
              </a:ext>
            </a:extLst>
          </p:cNvPr>
          <p:cNvPicPr>
            <a:picLocks noChangeAspect="1"/>
          </p:cNvPicPr>
          <p:nvPr/>
        </p:nvPicPr>
        <p:blipFill>
          <a:blip r:embed="rId2"/>
          <a:stretch>
            <a:fillRect/>
          </a:stretch>
        </p:blipFill>
        <p:spPr>
          <a:xfrm flipH="1">
            <a:off x="340546" y="3752430"/>
            <a:ext cx="2360321" cy="1915909"/>
          </a:xfrm>
          <a:prstGeom prst="rect">
            <a:avLst/>
          </a:prstGeom>
        </p:spPr>
      </p:pic>
    </p:spTree>
    <p:extLst>
      <p:ext uri="{BB962C8B-B14F-4D97-AF65-F5344CB8AC3E}">
        <p14:creationId xmlns:p14="http://schemas.microsoft.com/office/powerpoint/2010/main" val="406552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2060C785-6F2C-437B-9BDF-4A411C80233B}"/>
              </a:ext>
            </a:extLst>
          </p:cNvPr>
          <p:cNvSpPr txBox="1"/>
          <p:nvPr/>
        </p:nvSpPr>
        <p:spPr>
          <a:xfrm>
            <a:off x="2700868" y="1322917"/>
            <a:ext cx="5139266" cy="369332"/>
          </a:xfrm>
          <a:prstGeom prst="rect">
            <a:avLst/>
          </a:prstGeom>
          <a:noFill/>
        </p:spPr>
        <p:txBody>
          <a:bodyPr wrap="square" rtlCol="0">
            <a:spAutoFit/>
          </a:bodyPr>
          <a:lstStyle/>
          <a:p>
            <a:r>
              <a:rPr lang="nl-NL" dirty="0"/>
              <a:t>Eisen voor een containerveld</a:t>
            </a:r>
          </a:p>
        </p:txBody>
      </p:sp>
      <p:sp>
        <p:nvSpPr>
          <p:cNvPr id="2" name="Rechthoek 1">
            <a:extLst>
              <a:ext uri="{FF2B5EF4-FFF2-40B4-BE49-F238E27FC236}">
                <a16:creationId xmlns:a16="http://schemas.microsoft.com/office/drawing/2014/main" id="{3800E67C-6F9A-4B20-81A5-811767B4C2AE}"/>
              </a:ext>
            </a:extLst>
          </p:cNvPr>
          <p:cNvSpPr/>
          <p:nvPr/>
        </p:nvSpPr>
        <p:spPr>
          <a:xfrm>
            <a:off x="2700867" y="1875304"/>
            <a:ext cx="4572000" cy="3416320"/>
          </a:xfrm>
          <a:prstGeom prst="rect">
            <a:avLst/>
          </a:prstGeom>
        </p:spPr>
        <p:txBody>
          <a:bodyPr>
            <a:spAutoFit/>
          </a:bodyPr>
          <a:lstStyle/>
          <a:p>
            <a:r>
              <a:rPr lang="nl-NL" dirty="0"/>
              <a:t>Bedekking met antiworteldoek</a:t>
            </a:r>
          </a:p>
          <a:p>
            <a:endParaRPr lang="nl-NL" dirty="0"/>
          </a:p>
          <a:p>
            <a:r>
              <a:rPr lang="nl-NL" dirty="0"/>
              <a:t>Een containerveld met een vlakke toplaag is meestal afgedekt met antiworteldoek, zodat</a:t>
            </a:r>
          </a:p>
          <a:p>
            <a:r>
              <a:rPr lang="nl-NL" dirty="0"/>
              <a:t>de planten niet doorwortelen in de ondergrond. </a:t>
            </a:r>
          </a:p>
          <a:p>
            <a:r>
              <a:rPr lang="nl-NL" dirty="0"/>
              <a:t>Dit antiworteldoek heeft als bijkomend voordeel dat je het containerveld goed en snel kunt schoonmaken. </a:t>
            </a:r>
          </a:p>
          <a:p>
            <a:r>
              <a:rPr lang="nl-NL" dirty="0"/>
              <a:t>Door het berijden, en vooral draaien, met te zware machines kunnen er in de bedondergrond rijsporen ontstaan.</a:t>
            </a:r>
          </a:p>
        </p:txBody>
      </p:sp>
      <p:pic>
        <p:nvPicPr>
          <p:cNvPr id="5" name="Afbeelding 4">
            <a:extLst>
              <a:ext uri="{FF2B5EF4-FFF2-40B4-BE49-F238E27FC236}">
                <a16:creationId xmlns:a16="http://schemas.microsoft.com/office/drawing/2014/main" id="{C8377108-D9B1-4822-9EDA-5F8072576A97}"/>
              </a:ext>
            </a:extLst>
          </p:cNvPr>
          <p:cNvPicPr>
            <a:picLocks noChangeAspect="1"/>
          </p:cNvPicPr>
          <p:nvPr/>
        </p:nvPicPr>
        <p:blipFill>
          <a:blip r:embed="rId2"/>
          <a:stretch>
            <a:fillRect/>
          </a:stretch>
        </p:blipFill>
        <p:spPr>
          <a:xfrm>
            <a:off x="6986587" y="857250"/>
            <a:ext cx="2157413" cy="2269067"/>
          </a:xfrm>
          <a:prstGeom prst="rect">
            <a:avLst/>
          </a:prstGeom>
        </p:spPr>
      </p:pic>
    </p:spTree>
    <p:extLst>
      <p:ext uri="{BB962C8B-B14F-4D97-AF65-F5344CB8AC3E}">
        <p14:creationId xmlns:p14="http://schemas.microsoft.com/office/powerpoint/2010/main" val="6635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2060C785-6F2C-437B-9BDF-4A411C80233B}"/>
              </a:ext>
            </a:extLst>
          </p:cNvPr>
          <p:cNvSpPr txBox="1"/>
          <p:nvPr/>
        </p:nvSpPr>
        <p:spPr>
          <a:xfrm>
            <a:off x="2700868" y="1322917"/>
            <a:ext cx="5139266" cy="369332"/>
          </a:xfrm>
          <a:prstGeom prst="rect">
            <a:avLst/>
          </a:prstGeom>
          <a:noFill/>
        </p:spPr>
        <p:txBody>
          <a:bodyPr wrap="square" rtlCol="0">
            <a:spAutoFit/>
          </a:bodyPr>
          <a:lstStyle/>
          <a:p>
            <a:r>
              <a:rPr lang="nl-NL" dirty="0"/>
              <a:t>Eisen voor een containerveld</a:t>
            </a:r>
          </a:p>
        </p:txBody>
      </p:sp>
      <p:sp>
        <p:nvSpPr>
          <p:cNvPr id="2" name="Rechthoek 1">
            <a:extLst>
              <a:ext uri="{FF2B5EF4-FFF2-40B4-BE49-F238E27FC236}">
                <a16:creationId xmlns:a16="http://schemas.microsoft.com/office/drawing/2014/main" id="{4E84AF26-7C51-430C-A233-70F13C376FDC}"/>
              </a:ext>
            </a:extLst>
          </p:cNvPr>
          <p:cNvSpPr/>
          <p:nvPr/>
        </p:nvSpPr>
        <p:spPr>
          <a:xfrm>
            <a:off x="2633133" y="1807572"/>
            <a:ext cx="5435600" cy="3139321"/>
          </a:xfrm>
          <a:prstGeom prst="rect">
            <a:avLst/>
          </a:prstGeom>
        </p:spPr>
        <p:txBody>
          <a:bodyPr wrap="square">
            <a:spAutoFit/>
          </a:bodyPr>
          <a:lstStyle/>
          <a:p>
            <a:r>
              <a:rPr lang="nl-NL" dirty="0"/>
              <a:t>Voldoende draagkracht</a:t>
            </a:r>
          </a:p>
          <a:p>
            <a:r>
              <a:rPr lang="nl-NL" dirty="0"/>
              <a:t>De ondergrond van het containerveld mag niet vervormen tijdens belasting en moet dus voldoende draagkrachtig zijn. </a:t>
            </a:r>
          </a:p>
          <a:p>
            <a:r>
              <a:rPr lang="nl-NL" dirty="0"/>
              <a:t>De draagkracht van de ondergrond is vooral afhankelijk van de materiaalkeuze en de manier van aanbrengen van het materiaal. </a:t>
            </a:r>
          </a:p>
          <a:p>
            <a:r>
              <a:rPr lang="nl-NL" dirty="0"/>
              <a:t>Een bedondergrond van zand heeft erg veel draagkracht mits het zand goed is </a:t>
            </a:r>
            <a:r>
              <a:rPr lang="nl-NL" dirty="0" err="1"/>
              <a:t>aangetrild</a:t>
            </a:r>
            <a:r>
              <a:rPr lang="nl-NL" dirty="0"/>
              <a:t> en het zand niet te nat wordt. </a:t>
            </a:r>
          </a:p>
          <a:p>
            <a:r>
              <a:rPr lang="nl-NL" dirty="0"/>
              <a:t>Nat zand wordt papperig en geeft sporen bij berijden.</a:t>
            </a:r>
          </a:p>
        </p:txBody>
      </p:sp>
      <p:pic>
        <p:nvPicPr>
          <p:cNvPr id="3" name="Afbeelding 2">
            <a:extLst>
              <a:ext uri="{FF2B5EF4-FFF2-40B4-BE49-F238E27FC236}">
                <a16:creationId xmlns:a16="http://schemas.microsoft.com/office/drawing/2014/main" id="{90C4FD2B-559E-466B-91D5-B90C9BC95A26}"/>
              </a:ext>
            </a:extLst>
          </p:cNvPr>
          <p:cNvPicPr>
            <a:picLocks noChangeAspect="1"/>
          </p:cNvPicPr>
          <p:nvPr/>
        </p:nvPicPr>
        <p:blipFill>
          <a:blip r:embed="rId2"/>
          <a:stretch>
            <a:fillRect/>
          </a:stretch>
        </p:blipFill>
        <p:spPr>
          <a:xfrm>
            <a:off x="171401" y="4003748"/>
            <a:ext cx="2415251" cy="1823435"/>
          </a:xfrm>
          <a:prstGeom prst="rect">
            <a:avLst/>
          </a:prstGeom>
        </p:spPr>
      </p:pic>
    </p:spTree>
    <p:extLst>
      <p:ext uri="{BB962C8B-B14F-4D97-AF65-F5344CB8AC3E}">
        <p14:creationId xmlns:p14="http://schemas.microsoft.com/office/powerpoint/2010/main" val="109882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5F7D2-BA9E-9985-8176-111B0C9F71A4}"/>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E7B56D4B-DA70-7C4A-2EF1-E97D0D1EBC49}"/>
              </a:ext>
            </a:extLst>
          </p:cNvPr>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9E6989A7-E0BB-8156-5178-155E582AC481}"/>
              </a:ext>
            </a:extLst>
          </p:cNvPr>
          <p:cNvSpPr txBox="1"/>
          <p:nvPr/>
        </p:nvSpPr>
        <p:spPr>
          <a:xfrm>
            <a:off x="2700868" y="1322917"/>
            <a:ext cx="5139266" cy="369332"/>
          </a:xfrm>
          <a:prstGeom prst="rect">
            <a:avLst/>
          </a:prstGeom>
          <a:noFill/>
        </p:spPr>
        <p:txBody>
          <a:bodyPr wrap="square" rtlCol="0">
            <a:spAutoFit/>
          </a:bodyPr>
          <a:lstStyle/>
          <a:p>
            <a:r>
              <a:rPr lang="nl-NL" dirty="0"/>
              <a:t>Lava velden</a:t>
            </a:r>
          </a:p>
        </p:txBody>
      </p:sp>
      <p:sp>
        <p:nvSpPr>
          <p:cNvPr id="2" name="Rechthoek 1">
            <a:extLst>
              <a:ext uri="{FF2B5EF4-FFF2-40B4-BE49-F238E27FC236}">
                <a16:creationId xmlns:a16="http://schemas.microsoft.com/office/drawing/2014/main" id="{5AE2E8F3-49FB-9596-8B13-A280520B6690}"/>
              </a:ext>
            </a:extLst>
          </p:cNvPr>
          <p:cNvSpPr/>
          <p:nvPr/>
        </p:nvSpPr>
        <p:spPr>
          <a:xfrm>
            <a:off x="2633133" y="1807572"/>
            <a:ext cx="5435600" cy="3416320"/>
          </a:xfrm>
          <a:prstGeom prst="rect">
            <a:avLst/>
          </a:prstGeom>
        </p:spPr>
        <p:txBody>
          <a:bodyPr wrap="square">
            <a:spAutoFit/>
          </a:bodyPr>
          <a:lstStyle/>
          <a:p>
            <a:r>
              <a:rPr lang="nl-NL" dirty="0"/>
              <a:t>Steeds vaker gaan containerveld telers over op lava velden</a:t>
            </a:r>
          </a:p>
          <a:p>
            <a:endParaRPr lang="nl-NL" dirty="0"/>
          </a:p>
          <a:p>
            <a:r>
              <a:rPr lang="nl-NL" dirty="0"/>
              <a:t>Lava is een poreus gesteente met een holle ruimte percentage van 30 tot 40%.</a:t>
            </a:r>
          </a:p>
          <a:p>
            <a:endParaRPr lang="nl-NL" dirty="0"/>
          </a:p>
          <a:p>
            <a:r>
              <a:rPr lang="nl-NL" dirty="0"/>
              <a:t>uitstekende drainerende eigenschap</a:t>
            </a:r>
          </a:p>
          <a:p>
            <a:endParaRPr lang="nl-NL" dirty="0"/>
          </a:p>
          <a:p>
            <a:r>
              <a:rPr lang="nl-NL" dirty="0"/>
              <a:t>geschikt voor de aanleg van teeltvloeren met eb- en vloed systeem</a:t>
            </a:r>
          </a:p>
          <a:p>
            <a:endParaRPr lang="nl-NL" dirty="0"/>
          </a:p>
          <a:p>
            <a:endParaRPr lang="nl-NL" dirty="0"/>
          </a:p>
        </p:txBody>
      </p:sp>
      <p:pic>
        <p:nvPicPr>
          <p:cNvPr id="5" name="Afbeelding 4">
            <a:extLst>
              <a:ext uri="{FF2B5EF4-FFF2-40B4-BE49-F238E27FC236}">
                <a16:creationId xmlns:a16="http://schemas.microsoft.com/office/drawing/2014/main" id="{4D802562-8841-16C0-1CB1-E3F488A79A30}"/>
              </a:ext>
            </a:extLst>
          </p:cNvPr>
          <p:cNvPicPr>
            <a:picLocks noChangeAspect="1"/>
          </p:cNvPicPr>
          <p:nvPr/>
        </p:nvPicPr>
        <p:blipFill>
          <a:blip r:embed="rId2"/>
          <a:stretch>
            <a:fillRect/>
          </a:stretch>
        </p:blipFill>
        <p:spPr>
          <a:xfrm>
            <a:off x="6476899" y="4562686"/>
            <a:ext cx="2334970" cy="1944793"/>
          </a:xfrm>
          <a:prstGeom prst="rect">
            <a:avLst/>
          </a:prstGeom>
        </p:spPr>
      </p:pic>
    </p:spTree>
    <p:extLst>
      <p:ext uri="{BB962C8B-B14F-4D97-AF65-F5344CB8AC3E}">
        <p14:creationId xmlns:p14="http://schemas.microsoft.com/office/powerpoint/2010/main" val="42459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F6887-B118-4B6A-541A-8F82F1E03990}"/>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675B2F90-6C4F-0A71-F6E0-9EBBAF1853D7}"/>
              </a:ext>
            </a:extLst>
          </p:cNvPr>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AD9E95A6-FE74-B70B-4D2B-725972B5FF1A}"/>
              </a:ext>
            </a:extLst>
          </p:cNvPr>
          <p:cNvSpPr txBox="1"/>
          <p:nvPr/>
        </p:nvSpPr>
        <p:spPr>
          <a:xfrm>
            <a:off x="2700868" y="1322917"/>
            <a:ext cx="5139266" cy="369332"/>
          </a:xfrm>
          <a:prstGeom prst="rect">
            <a:avLst/>
          </a:prstGeom>
          <a:noFill/>
        </p:spPr>
        <p:txBody>
          <a:bodyPr wrap="square" rtlCol="0">
            <a:spAutoFit/>
          </a:bodyPr>
          <a:lstStyle/>
          <a:p>
            <a:r>
              <a:rPr lang="nl-NL" dirty="0"/>
              <a:t>Lava velden</a:t>
            </a:r>
          </a:p>
        </p:txBody>
      </p:sp>
      <p:sp>
        <p:nvSpPr>
          <p:cNvPr id="2" name="Rechthoek 1">
            <a:extLst>
              <a:ext uri="{FF2B5EF4-FFF2-40B4-BE49-F238E27FC236}">
                <a16:creationId xmlns:a16="http://schemas.microsoft.com/office/drawing/2014/main" id="{69178E7F-F51A-EE39-8EDD-CC38414E23FB}"/>
              </a:ext>
            </a:extLst>
          </p:cNvPr>
          <p:cNvSpPr/>
          <p:nvPr/>
        </p:nvSpPr>
        <p:spPr>
          <a:xfrm>
            <a:off x="2633133" y="1807572"/>
            <a:ext cx="5435600" cy="646331"/>
          </a:xfrm>
          <a:prstGeom prst="rect">
            <a:avLst/>
          </a:prstGeom>
        </p:spPr>
        <p:txBody>
          <a:bodyPr wrap="square">
            <a:spAutoFit/>
          </a:bodyPr>
          <a:lstStyle/>
          <a:p>
            <a:endParaRPr lang="nl-NL" dirty="0"/>
          </a:p>
          <a:p>
            <a:endParaRPr lang="nl-NL" dirty="0"/>
          </a:p>
        </p:txBody>
      </p:sp>
      <p:sp>
        <p:nvSpPr>
          <p:cNvPr id="7" name="Tekstvak 6">
            <a:extLst>
              <a:ext uri="{FF2B5EF4-FFF2-40B4-BE49-F238E27FC236}">
                <a16:creationId xmlns:a16="http://schemas.microsoft.com/office/drawing/2014/main" id="{6A0AB6DD-7A50-AD7D-701E-1981D0AC0589}"/>
              </a:ext>
            </a:extLst>
          </p:cNvPr>
          <p:cNvSpPr txBox="1"/>
          <p:nvPr/>
        </p:nvSpPr>
        <p:spPr>
          <a:xfrm>
            <a:off x="2286000" y="2136339"/>
            <a:ext cx="5266944" cy="2585323"/>
          </a:xfrm>
          <a:prstGeom prst="rect">
            <a:avLst/>
          </a:prstGeom>
          <a:noFill/>
        </p:spPr>
        <p:txBody>
          <a:bodyPr wrap="square">
            <a:spAutoFit/>
          </a:bodyPr>
          <a:lstStyle/>
          <a:p>
            <a:r>
              <a:rPr lang="nl-NL" dirty="0"/>
              <a:t>De voordelen van een containerveld met lava:</a:t>
            </a:r>
          </a:p>
          <a:p>
            <a:endParaRPr lang="nl-NL" dirty="0"/>
          </a:p>
          <a:p>
            <a:pPr marL="285750" indent="-285750">
              <a:buFont typeface="Arial" panose="020B0604020202020204" pitchFamily="34" charset="0"/>
              <a:buChar char="•"/>
            </a:pPr>
            <a:r>
              <a:rPr lang="nl-NL" dirty="0"/>
              <a:t>Zeer hoog holle ruimte percentage dus veel waterbergend vermogen.</a:t>
            </a:r>
          </a:p>
          <a:p>
            <a:pPr marL="285750" indent="-285750">
              <a:buFont typeface="Arial" panose="020B0604020202020204" pitchFamily="34" charset="0"/>
              <a:buChar char="•"/>
            </a:pPr>
            <a:r>
              <a:rPr lang="nl-NL" dirty="0"/>
              <a:t>Geen beperkingen in afmetingen omdat het water via drainagebuizen wordt afgevoerd.</a:t>
            </a:r>
          </a:p>
          <a:p>
            <a:pPr marL="285750" indent="-285750">
              <a:buFont typeface="Arial" panose="020B0604020202020204" pitchFamily="34" charset="0"/>
              <a:buChar char="•"/>
            </a:pPr>
            <a:r>
              <a:rPr lang="nl-NL" dirty="0"/>
              <a:t>Zeer goede </a:t>
            </a:r>
            <a:r>
              <a:rPr lang="nl-NL" dirty="0" err="1"/>
              <a:t>vertikale</a:t>
            </a:r>
            <a:r>
              <a:rPr lang="nl-NL" dirty="0"/>
              <a:t> ontwatering, de planten staan nooit in het water.</a:t>
            </a:r>
          </a:p>
          <a:p>
            <a:pPr marL="285750" indent="-285750">
              <a:buFont typeface="Arial" panose="020B0604020202020204" pitchFamily="34" charset="0"/>
              <a:buChar char="•"/>
            </a:pPr>
            <a:r>
              <a:rPr lang="nl-NL" dirty="0"/>
              <a:t>Berijdbaar met heftrucks met speciale banden.</a:t>
            </a:r>
          </a:p>
        </p:txBody>
      </p:sp>
      <p:pic>
        <p:nvPicPr>
          <p:cNvPr id="8" name="Afbeelding 7">
            <a:extLst>
              <a:ext uri="{FF2B5EF4-FFF2-40B4-BE49-F238E27FC236}">
                <a16:creationId xmlns:a16="http://schemas.microsoft.com/office/drawing/2014/main" id="{EA731C5E-F767-C8EC-7EA8-96B46B470781}"/>
              </a:ext>
            </a:extLst>
          </p:cNvPr>
          <p:cNvPicPr>
            <a:picLocks noChangeAspect="1"/>
          </p:cNvPicPr>
          <p:nvPr/>
        </p:nvPicPr>
        <p:blipFill>
          <a:blip r:embed="rId2"/>
          <a:stretch>
            <a:fillRect/>
          </a:stretch>
        </p:blipFill>
        <p:spPr>
          <a:xfrm>
            <a:off x="2286000" y="4837175"/>
            <a:ext cx="4855464" cy="1694498"/>
          </a:xfrm>
          <a:prstGeom prst="rect">
            <a:avLst/>
          </a:prstGeom>
        </p:spPr>
      </p:pic>
    </p:spTree>
    <p:extLst>
      <p:ext uri="{BB962C8B-B14F-4D97-AF65-F5344CB8AC3E}">
        <p14:creationId xmlns:p14="http://schemas.microsoft.com/office/powerpoint/2010/main" val="34005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CDAFA-C299-4EFE-8CBE-C61FCDA4C71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E6646E7-7E47-F7CE-A92B-2E9954EECE66}"/>
              </a:ext>
            </a:extLst>
          </p:cNvPr>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A5D0FE89-0B12-A7CC-D8F9-407585059668}"/>
              </a:ext>
            </a:extLst>
          </p:cNvPr>
          <p:cNvSpPr txBox="1"/>
          <p:nvPr/>
        </p:nvSpPr>
        <p:spPr>
          <a:xfrm>
            <a:off x="2700868" y="1322917"/>
            <a:ext cx="5139266" cy="369332"/>
          </a:xfrm>
          <a:prstGeom prst="rect">
            <a:avLst/>
          </a:prstGeom>
          <a:noFill/>
        </p:spPr>
        <p:txBody>
          <a:bodyPr wrap="square" rtlCol="0">
            <a:spAutoFit/>
          </a:bodyPr>
          <a:lstStyle/>
          <a:p>
            <a:r>
              <a:rPr lang="nl-NL" dirty="0"/>
              <a:t>Lava velden</a:t>
            </a:r>
          </a:p>
        </p:txBody>
      </p:sp>
      <p:sp>
        <p:nvSpPr>
          <p:cNvPr id="2" name="Rechthoek 1">
            <a:extLst>
              <a:ext uri="{FF2B5EF4-FFF2-40B4-BE49-F238E27FC236}">
                <a16:creationId xmlns:a16="http://schemas.microsoft.com/office/drawing/2014/main" id="{57A70AB0-F191-B2C8-E4CF-D6A8CD6BB465}"/>
              </a:ext>
            </a:extLst>
          </p:cNvPr>
          <p:cNvSpPr/>
          <p:nvPr/>
        </p:nvSpPr>
        <p:spPr>
          <a:xfrm>
            <a:off x="2633133" y="1807572"/>
            <a:ext cx="5435600" cy="646331"/>
          </a:xfrm>
          <a:prstGeom prst="rect">
            <a:avLst/>
          </a:prstGeom>
        </p:spPr>
        <p:txBody>
          <a:bodyPr wrap="square">
            <a:spAutoFit/>
          </a:bodyPr>
          <a:lstStyle/>
          <a:p>
            <a:endParaRPr lang="nl-NL" dirty="0"/>
          </a:p>
          <a:p>
            <a:endParaRPr lang="nl-NL" dirty="0"/>
          </a:p>
        </p:txBody>
      </p:sp>
      <p:sp>
        <p:nvSpPr>
          <p:cNvPr id="5" name="Tekstvak 4">
            <a:extLst>
              <a:ext uri="{FF2B5EF4-FFF2-40B4-BE49-F238E27FC236}">
                <a16:creationId xmlns:a16="http://schemas.microsoft.com/office/drawing/2014/main" id="{4C1AA166-35CE-7F69-AFBF-A267C1C766F8}"/>
              </a:ext>
            </a:extLst>
          </p:cNvPr>
          <p:cNvSpPr txBox="1"/>
          <p:nvPr/>
        </p:nvSpPr>
        <p:spPr>
          <a:xfrm>
            <a:off x="2286000" y="1997839"/>
            <a:ext cx="5266944" cy="2308324"/>
          </a:xfrm>
          <a:prstGeom prst="rect">
            <a:avLst/>
          </a:prstGeom>
          <a:noFill/>
        </p:spPr>
        <p:txBody>
          <a:bodyPr wrap="square">
            <a:spAutoFit/>
          </a:bodyPr>
          <a:lstStyle/>
          <a:p>
            <a:r>
              <a:rPr lang="nl-NL" dirty="0"/>
              <a:t>Opbouw teeltvloer met lava zonder eb- en vloed:</a:t>
            </a:r>
          </a:p>
          <a:p>
            <a:endParaRPr lang="nl-NL" dirty="0"/>
          </a:p>
          <a:p>
            <a:pPr marL="285750" indent="-285750">
              <a:buFont typeface="Arial" panose="020B0604020202020204" pitchFamily="34" charset="0"/>
              <a:buChar char="•"/>
            </a:pPr>
            <a:r>
              <a:rPr lang="nl-NL" dirty="0"/>
              <a:t>Folie 0,20 mm</a:t>
            </a:r>
          </a:p>
          <a:p>
            <a:pPr marL="285750" indent="-285750">
              <a:buFont typeface="Arial" panose="020B0604020202020204" pitchFamily="34" charset="0"/>
              <a:buChar char="•"/>
            </a:pPr>
            <a:r>
              <a:rPr lang="nl-NL" dirty="0" err="1"/>
              <a:t>Lavaprotect</a:t>
            </a:r>
            <a:endParaRPr lang="nl-NL" dirty="0"/>
          </a:p>
          <a:p>
            <a:pPr marL="285750" indent="-285750">
              <a:buFont typeface="Arial" panose="020B0604020202020204" pitchFamily="34" charset="0"/>
              <a:buChar char="•"/>
            </a:pPr>
            <a:r>
              <a:rPr lang="nl-NL" dirty="0"/>
              <a:t>Drainagebuis</a:t>
            </a:r>
          </a:p>
          <a:p>
            <a:pPr marL="285750" indent="-285750">
              <a:buFont typeface="Arial" panose="020B0604020202020204" pitchFamily="34" charset="0"/>
              <a:buChar char="•"/>
            </a:pPr>
            <a:r>
              <a:rPr lang="nl-NL" dirty="0"/>
              <a:t>Lava 8 tot 12 centimeter (de dikte is afhankelijk van de ondergrond)</a:t>
            </a:r>
          </a:p>
          <a:p>
            <a:pPr marL="285750" indent="-285750">
              <a:buFont typeface="Arial" panose="020B0604020202020204" pitchFamily="34" charset="0"/>
              <a:buChar char="•"/>
            </a:pPr>
            <a:r>
              <a:rPr lang="nl-NL" dirty="0"/>
              <a:t>Gronddoek 205 grams</a:t>
            </a:r>
          </a:p>
        </p:txBody>
      </p:sp>
      <p:pic>
        <p:nvPicPr>
          <p:cNvPr id="7" name="Afbeelding 6">
            <a:extLst>
              <a:ext uri="{FF2B5EF4-FFF2-40B4-BE49-F238E27FC236}">
                <a16:creationId xmlns:a16="http://schemas.microsoft.com/office/drawing/2014/main" id="{411515E4-C14D-FBB6-E6E9-92D0C34AD435}"/>
              </a:ext>
            </a:extLst>
          </p:cNvPr>
          <p:cNvPicPr>
            <a:picLocks noChangeAspect="1"/>
          </p:cNvPicPr>
          <p:nvPr/>
        </p:nvPicPr>
        <p:blipFill>
          <a:blip r:embed="rId2"/>
          <a:stretch>
            <a:fillRect/>
          </a:stretch>
        </p:blipFill>
        <p:spPr>
          <a:xfrm>
            <a:off x="6089903" y="4005071"/>
            <a:ext cx="2691765" cy="2243138"/>
          </a:xfrm>
          <a:prstGeom prst="rect">
            <a:avLst/>
          </a:prstGeom>
        </p:spPr>
      </p:pic>
    </p:spTree>
    <p:extLst>
      <p:ext uri="{BB962C8B-B14F-4D97-AF65-F5344CB8AC3E}">
        <p14:creationId xmlns:p14="http://schemas.microsoft.com/office/powerpoint/2010/main" val="17706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2124222" y="1063229"/>
            <a:ext cx="5533879" cy="85725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2"/>
          <a:stretch>
            <a:fillRect/>
          </a:stretch>
        </p:blipFill>
        <p:spPr>
          <a:xfrm>
            <a:off x="6097390" y="836148"/>
            <a:ext cx="1760372" cy="809315"/>
          </a:xfrm>
          <a:prstGeom prst="rect">
            <a:avLst/>
          </a:prstGeom>
        </p:spPr>
      </p:pic>
      <p:sp>
        <p:nvSpPr>
          <p:cNvPr id="3" name="Tekstvak 2">
            <a:extLst>
              <a:ext uri="{FF2B5EF4-FFF2-40B4-BE49-F238E27FC236}">
                <a16:creationId xmlns:a16="http://schemas.microsoft.com/office/drawing/2014/main" id="{78331CA2-F0BC-4E03-87C2-896ACC9C9948}"/>
              </a:ext>
            </a:extLst>
          </p:cNvPr>
          <p:cNvSpPr txBox="1"/>
          <p:nvPr/>
        </p:nvSpPr>
        <p:spPr>
          <a:xfrm>
            <a:off x="1828800" y="5056457"/>
            <a:ext cx="5400676" cy="369332"/>
          </a:xfrm>
          <a:prstGeom prst="rect">
            <a:avLst/>
          </a:prstGeom>
          <a:noFill/>
        </p:spPr>
        <p:txBody>
          <a:bodyPr wrap="square" rtlCol="0">
            <a:spAutoFit/>
          </a:bodyPr>
          <a:lstStyle/>
          <a:p>
            <a:r>
              <a:rPr lang="nl-NL" dirty="0"/>
              <a:t>Les 3 Boomteelt starten in grond en container</a:t>
            </a:r>
          </a:p>
        </p:txBody>
      </p:sp>
      <p:pic>
        <p:nvPicPr>
          <p:cNvPr id="6" name="Afbeelding 5">
            <a:extLst>
              <a:ext uri="{FF2B5EF4-FFF2-40B4-BE49-F238E27FC236}">
                <a16:creationId xmlns:a16="http://schemas.microsoft.com/office/drawing/2014/main" id="{8EFCC6DA-570D-4EC8-B813-CDE2834DA0A5}"/>
              </a:ext>
            </a:extLst>
          </p:cNvPr>
          <p:cNvPicPr>
            <a:picLocks noChangeAspect="1"/>
          </p:cNvPicPr>
          <p:nvPr/>
        </p:nvPicPr>
        <p:blipFill>
          <a:blip r:embed="rId3"/>
          <a:stretch>
            <a:fillRect/>
          </a:stretch>
        </p:blipFill>
        <p:spPr>
          <a:xfrm>
            <a:off x="1424914" y="2147560"/>
            <a:ext cx="4736306" cy="478631"/>
          </a:xfrm>
          <a:prstGeom prst="rect">
            <a:avLst/>
          </a:prstGeom>
        </p:spPr>
      </p:pic>
      <p:pic>
        <p:nvPicPr>
          <p:cNvPr id="7" name="Afbeelding 6">
            <a:extLst>
              <a:ext uri="{FF2B5EF4-FFF2-40B4-BE49-F238E27FC236}">
                <a16:creationId xmlns:a16="http://schemas.microsoft.com/office/drawing/2014/main" id="{4869B196-486D-43FB-AF18-E884A5003636}"/>
              </a:ext>
            </a:extLst>
          </p:cNvPr>
          <p:cNvPicPr>
            <a:picLocks noChangeAspect="1"/>
          </p:cNvPicPr>
          <p:nvPr/>
        </p:nvPicPr>
        <p:blipFill>
          <a:blip r:embed="rId4"/>
          <a:stretch>
            <a:fillRect/>
          </a:stretch>
        </p:blipFill>
        <p:spPr>
          <a:xfrm>
            <a:off x="783160" y="2784397"/>
            <a:ext cx="3788840" cy="1728788"/>
          </a:xfrm>
          <a:prstGeom prst="rect">
            <a:avLst/>
          </a:prstGeom>
        </p:spPr>
      </p:pic>
      <p:pic>
        <p:nvPicPr>
          <p:cNvPr id="8" name="Afbeelding 7">
            <a:extLst>
              <a:ext uri="{FF2B5EF4-FFF2-40B4-BE49-F238E27FC236}">
                <a16:creationId xmlns:a16="http://schemas.microsoft.com/office/drawing/2014/main" id="{81599F1C-D5B5-4A15-9C27-FD0AB6F3253F}"/>
              </a:ext>
            </a:extLst>
          </p:cNvPr>
          <p:cNvPicPr>
            <a:picLocks noChangeAspect="1"/>
          </p:cNvPicPr>
          <p:nvPr/>
        </p:nvPicPr>
        <p:blipFill>
          <a:blip r:embed="rId5"/>
          <a:stretch>
            <a:fillRect/>
          </a:stretch>
        </p:blipFill>
        <p:spPr>
          <a:xfrm flipH="1">
            <a:off x="4811448" y="2784397"/>
            <a:ext cx="2846652" cy="1728788"/>
          </a:xfrm>
          <a:prstGeom prst="rect">
            <a:avLst/>
          </a:prstGeom>
        </p:spPr>
      </p:pic>
    </p:spTree>
    <p:extLst>
      <p:ext uri="{BB962C8B-B14F-4D97-AF65-F5344CB8AC3E}">
        <p14:creationId xmlns:p14="http://schemas.microsoft.com/office/powerpoint/2010/main" val="1934942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9E739-413A-36C6-A161-220DAF027F7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7E323042-322E-B892-44BE-993BFC3B24F8}"/>
              </a:ext>
            </a:extLst>
          </p:cNvPr>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4" name="Tekstvak 3">
            <a:extLst>
              <a:ext uri="{FF2B5EF4-FFF2-40B4-BE49-F238E27FC236}">
                <a16:creationId xmlns:a16="http://schemas.microsoft.com/office/drawing/2014/main" id="{66790BB5-59C5-D287-64B2-EE3C7518ADC0}"/>
              </a:ext>
            </a:extLst>
          </p:cNvPr>
          <p:cNvSpPr txBox="1"/>
          <p:nvPr/>
        </p:nvSpPr>
        <p:spPr>
          <a:xfrm>
            <a:off x="2700868" y="1322917"/>
            <a:ext cx="5139266" cy="369332"/>
          </a:xfrm>
          <a:prstGeom prst="rect">
            <a:avLst/>
          </a:prstGeom>
          <a:noFill/>
        </p:spPr>
        <p:txBody>
          <a:bodyPr wrap="square" rtlCol="0">
            <a:spAutoFit/>
          </a:bodyPr>
          <a:lstStyle/>
          <a:p>
            <a:r>
              <a:rPr lang="nl-NL" dirty="0"/>
              <a:t>Lava velden</a:t>
            </a:r>
          </a:p>
        </p:txBody>
      </p:sp>
      <p:sp>
        <p:nvSpPr>
          <p:cNvPr id="2" name="Rechthoek 1">
            <a:extLst>
              <a:ext uri="{FF2B5EF4-FFF2-40B4-BE49-F238E27FC236}">
                <a16:creationId xmlns:a16="http://schemas.microsoft.com/office/drawing/2014/main" id="{CEEBA87A-BB70-8056-1422-7C36BB4C2F88}"/>
              </a:ext>
            </a:extLst>
          </p:cNvPr>
          <p:cNvSpPr/>
          <p:nvPr/>
        </p:nvSpPr>
        <p:spPr>
          <a:xfrm>
            <a:off x="2552701" y="2118763"/>
            <a:ext cx="5435600" cy="646331"/>
          </a:xfrm>
          <a:prstGeom prst="rect">
            <a:avLst/>
          </a:prstGeom>
        </p:spPr>
        <p:txBody>
          <a:bodyPr wrap="square">
            <a:spAutoFit/>
          </a:bodyPr>
          <a:lstStyle/>
          <a:p>
            <a:endParaRPr lang="nl-NL" dirty="0"/>
          </a:p>
          <a:p>
            <a:endParaRPr lang="nl-NL" dirty="0"/>
          </a:p>
        </p:txBody>
      </p:sp>
      <p:sp>
        <p:nvSpPr>
          <p:cNvPr id="5" name="Tekstvak 4">
            <a:extLst>
              <a:ext uri="{FF2B5EF4-FFF2-40B4-BE49-F238E27FC236}">
                <a16:creationId xmlns:a16="http://schemas.microsoft.com/office/drawing/2014/main" id="{48F497D7-F1F4-57C8-7164-DE6A02822334}"/>
              </a:ext>
            </a:extLst>
          </p:cNvPr>
          <p:cNvSpPr txBox="1"/>
          <p:nvPr/>
        </p:nvSpPr>
        <p:spPr>
          <a:xfrm>
            <a:off x="2286000" y="2274838"/>
            <a:ext cx="4572000" cy="2308324"/>
          </a:xfrm>
          <a:prstGeom prst="rect">
            <a:avLst/>
          </a:prstGeom>
          <a:noFill/>
        </p:spPr>
        <p:txBody>
          <a:bodyPr wrap="square">
            <a:spAutoFit/>
          </a:bodyPr>
          <a:lstStyle/>
          <a:p>
            <a:r>
              <a:rPr lang="nl-NL" dirty="0"/>
              <a:t>Opbouw teeltvloer met lava eb- en vloed:</a:t>
            </a:r>
          </a:p>
          <a:p>
            <a:endParaRPr lang="nl-NL" dirty="0"/>
          </a:p>
          <a:p>
            <a:pPr marL="285750" indent="-285750">
              <a:buFont typeface="Arial" panose="020B0604020202020204" pitchFamily="34" charset="0"/>
              <a:buChar char="•"/>
            </a:pPr>
            <a:r>
              <a:rPr lang="nl-NL" dirty="0"/>
              <a:t>Folie LDPE 0,40 mm. of FPP 0,30 mm</a:t>
            </a:r>
          </a:p>
          <a:p>
            <a:pPr marL="285750" indent="-285750">
              <a:buFont typeface="Arial" panose="020B0604020202020204" pitchFamily="34" charset="0"/>
              <a:buChar char="•"/>
            </a:pPr>
            <a:r>
              <a:rPr lang="nl-NL" dirty="0" err="1"/>
              <a:t>Lavaprotect</a:t>
            </a:r>
            <a:endParaRPr lang="nl-NL" dirty="0"/>
          </a:p>
          <a:p>
            <a:pPr marL="285750" indent="-285750">
              <a:buFont typeface="Arial" panose="020B0604020202020204" pitchFamily="34" charset="0"/>
              <a:buChar char="•"/>
            </a:pPr>
            <a:r>
              <a:rPr lang="nl-NL" dirty="0"/>
              <a:t>Drainagebuis</a:t>
            </a:r>
          </a:p>
          <a:p>
            <a:pPr marL="285750" indent="-285750">
              <a:buFont typeface="Arial" panose="020B0604020202020204" pitchFamily="34" charset="0"/>
              <a:buChar char="•"/>
            </a:pPr>
            <a:r>
              <a:rPr lang="nl-NL" dirty="0"/>
              <a:t>Lava 8 tot 12 centimeter (de dikte is afhankelijk van de ondergrond) </a:t>
            </a:r>
          </a:p>
          <a:p>
            <a:pPr marL="285750" indent="-285750">
              <a:buFont typeface="Arial" panose="020B0604020202020204" pitchFamily="34" charset="0"/>
              <a:buChar char="•"/>
            </a:pPr>
            <a:r>
              <a:rPr lang="nl-NL" dirty="0"/>
              <a:t>Gronddoek 205 grams</a:t>
            </a:r>
          </a:p>
        </p:txBody>
      </p:sp>
      <p:pic>
        <p:nvPicPr>
          <p:cNvPr id="9" name="Afbeelding 8">
            <a:extLst>
              <a:ext uri="{FF2B5EF4-FFF2-40B4-BE49-F238E27FC236}">
                <a16:creationId xmlns:a16="http://schemas.microsoft.com/office/drawing/2014/main" id="{7AEA939F-FA55-352D-4682-A31A11421BE8}"/>
              </a:ext>
            </a:extLst>
          </p:cNvPr>
          <p:cNvPicPr>
            <a:picLocks noChangeAspect="1"/>
          </p:cNvPicPr>
          <p:nvPr/>
        </p:nvPicPr>
        <p:blipFill>
          <a:blip r:embed="rId2"/>
          <a:stretch>
            <a:fillRect/>
          </a:stretch>
        </p:blipFill>
        <p:spPr>
          <a:xfrm>
            <a:off x="5916168" y="4092907"/>
            <a:ext cx="2769988" cy="2308324"/>
          </a:xfrm>
          <a:prstGeom prst="rect">
            <a:avLst/>
          </a:prstGeom>
        </p:spPr>
      </p:pic>
    </p:spTree>
    <p:extLst>
      <p:ext uri="{BB962C8B-B14F-4D97-AF65-F5344CB8AC3E}">
        <p14:creationId xmlns:p14="http://schemas.microsoft.com/office/powerpoint/2010/main" val="39527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1732" y="1029891"/>
            <a:ext cx="6332097" cy="593738"/>
          </a:xfrm>
        </p:spPr>
        <p:txBody>
          <a:bodyPr>
            <a:normAutofit fontScale="90000"/>
          </a:bodyPr>
          <a:lstStyle/>
          <a:p>
            <a:r>
              <a:rPr lang="nl-NL" dirty="0"/>
              <a:t>Nieuwe teeltsystemen in de boomkwekerij</a:t>
            </a:r>
          </a:p>
        </p:txBody>
      </p:sp>
      <p:pic>
        <p:nvPicPr>
          <p:cNvPr id="22" name="Picture Placeholder 21"/>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l="12500" r="12500"/>
          <a:stretch>
            <a:fillRect/>
          </a:stretch>
        </p:blipFill>
        <p:spPr/>
      </p:pic>
      <p:pic>
        <p:nvPicPr>
          <p:cNvPr id="19" name="Picture Placeholder 18"/>
          <p:cNvPicPr>
            <a:picLocks noGrp="1" noChangeAspect="1"/>
          </p:cNvPicPr>
          <p:nvPr>
            <p:ph type="pic" sz="quarter" idx="19"/>
          </p:nvPr>
        </p:nvPicPr>
        <p:blipFill>
          <a:blip r:embed="rId4" cstate="email">
            <a:extLst>
              <a:ext uri="{28A0092B-C50C-407E-A947-70E740481C1C}">
                <a14:useLocalDpi xmlns:a14="http://schemas.microsoft.com/office/drawing/2010/main"/>
              </a:ext>
            </a:extLst>
          </a:blip>
          <a:srcRect t="12500" b="12500"/>
          <a:stretch>
            <a:fillRect/>
          </a:stretch>
        </p:blipFill>
        <p:spPr/>
      </p:pic>
      <p:pic>
        <p:nvPicPr>
          <p:cNvPr id="11" name="Picture Placeholder 10"/>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l="12500" r="12500"/>
          <a:stretch>
            <a:fillRect/>
          </a:stretch>
        </p:blipFill>
        <p:spPr/>
      </p:pic>
      <p:pic>
        <p:nvPicPr>
          <p:cNvPr id="13" name="Picture Placeholder 12"/>
          <p:cNvPicPr>
            <a:picLocks noGrp="1" noChangeAspect="1"/>
          </p:cNvPicPr>
          <p:nvPr>
            <p:ph type="pic" sz="quarter" idx="15"/>
          </p:nvPr>
        </p:nvPicPr>
        <p:blipFill>
          <a:blip r:embed="rId6" cstate="email">
            <a:extLst>
              <a:ext uri="{28A0092B-C50C-407E-A947-70E740481C1C}">
                <a14:useLocalDpi xmlns:a14="http://schemas.microsoft.com/office/drawing/2010/main"/>
              </a:ext>
            </a:extLst>
          </a:blip>
          <a:srcRect l="12500" r="12500"/>
          <a:stretch>
            <a:fillRect/>
          </a:stretch>
        </p:blipFill>
        <p:spPr/>
      </p:pic>
      <p:sp>
        <p:nvSpPr>
          <p:cNvPr id="4" name="Tijdelijke aanduiding voor tekst 3"/>
          <p:cNvSpPr>
            <a:spLocks noGrp="1"/>
          </p:cNvSpPr>
          <p:nvPr>
            <p:ph type="body" sz="quarter" idx="17"/>
          </p:nvPr>
        </p:nvSpPr>
        <p:spPr>
          <a:xfrm>
            <a:off x="1508021" y="1925823"/>
            <a:ext cx="6261722" cy="510362"/>
          </a:xfrm>
        </p:spPr>
        <p:txBody>
          <a:bodyPr/>
          <a:lstStyle/>
          <a:p>
            <a:r>
              <a:rPr lang="nl-NL" sz="2250" dirty="0">
                <a:solidFill>
                  <a:srgbClr val="FFFFFF"/>
                </a:solidFill>
              </a:rPr>
              <a:t>Irrigatiesystemen en sensoren</a:t>
            </a:r>
          </a:p>
        </p:txBody>
      </p:sp>
      <p:sp>
        <p:nvSpPr>
          <p:cNvPr id="5" name="Tijdelijke aanduiding voor tekst 4"/>
          <p:cNvSpPr>
            <a:spLocks noGrp="1"/>
          </p:cNvSpPr>
          <p:nvPr>
            <p:ph type="body" sz="quarter" idx="18"/>
          </p:nvPr>
        </p:nvSpPr>
        <p:spPr>
          <a:xfrm>
            <a:off x="1549702" y="2085312"/>
            <a:ext cx="6343415" cy="547975"/>
          </a:xfrm>
        </p:spPr>
        <p:txBody>
          <a:bodyPr>
            <a:normAutofit lnSpcReduction="10000"/>
          </a:bodyPr>
          <a:lstStyle/>
          <a:p>
            <a:r>
              <a:rPr lang="nl-NL" dirty="0"/>
              <a:t>BOGO project Nieuwe teeltsystemen</a:t>
            </a:r>
          </a:p>
          <a:p>
            <a:endParaRPr lang="nl-NL" dirty="0"/>
          </a:p>
        </p:txBody>
      </p:sp>
      <p:pic>
        <p:nvPicPr>
          <p:cNvPr id="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2992" y="2330023"/>
            <a:ext cx="973103" cy="6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750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Gotensysteem</a:t>
            </a:r>
            <a:endParaRPr lang="en-GB" dirty="0"/>
          </a:p>
        </p:txBody>
      </p:sp>
      <p:sp>
        <p:nvSpPr>
          <p:cNvPr id="3" name="Text Placeholder 2"/>
          <p:cNvSpPr>
            <a:spLocks noGrp="1"/>
          </p:cNvSpPr>
          <p:nvPr>
            <p:ph type="body" sz="quarter" idx="10"/>
          </p:nvPr>
        </p:nvSpPr>
        <p:spPr/>
        <p:txBody>
          <a:bodyPr/>
          <a:lstStyle/>
          <a:p>
            <a:pPr marL="0" indent="0">
              <a:buNone/>
            </a:pPr>
            <a:endParaRPr lang="en-GB" dirty="0"/>
          </a:p>
        </p:txBody>
      </p:sp>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1506854" y="2233375"/>
            <a:ext cx="5679758" cy="3081575"/>
          </a:xfrm>
          <a:prstGeom prst="rect">
            <a:avLst/>
          </a:prstGeom>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7179" y="4730466"/>
            <a:ext cx="1459111" cy="116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1647289" y="1696752"/>
            <a:ext cx="3429000" cy="715581"/>
          </a:xfrm>
          <a:prstGeom prst="rect">
            <a:avLst/>
          </a:prstGeom>
        </p:spPr>
        <p:txBody>
          <a:bodyPr>
            <a:spAutoFit/>
          </a:bodyPr>
          <a:lstStyle/>
          <a:p>
            <a:r>
              <a:rPr lang="nl-NL" sz="1350" dirty="0">
                <a:hlinkClick r:id="rId5"/>
              </a:rPr>
              <a:t>http://www.teeltdegronduit.nl/nl/teeltdegronduit/Film.htm</a:t>
            </a:r>
            <a:endParaRPr lang="nl-NL" sz="1350" dirty="0"/>
          </a:p>
          <a:p>
            <a:r>
              <a:rPr lang="nl-NL" sz="1350" dirty="0"/>
              <a:t> </a:t>
            </a:r>
          </a:p>
        </p:txBody>
      </p:sp>
    </p:spTree>
    <p:extLst>
      <p:ext uri="{BB962C8B-B14F-4D97-AF65-F5344CB8AC3E}">
        <p14:creationId xmlns:p14="http://schemas.microsoft.com/office/powerpoint/2010/main" val="462451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Resultaten</a:t>
            </a:r>
            <a:r>
              <a:rPr lang="en-GB" dirty="0"/>
              <a:t> </a:t>
            </a:r>
          </a:p>
        </p:txBody>
      </p:sp>
      <p:sp>
        <p:nvSpPr>
          <p:cNvPr id="3" name="Text Placeholder 2"/>
          <p:cNvSpPr>
            <a:spLocks noGrp="1"/>
          </p:cNvSpPr>
          <p:nvPr>
            <p:ph type="body" sz="quarter" idx="10"/>
          </p:nvPr>
        </p:nvSpPr>
        <p:spPr>
          <a:xfrm>
            <a:off x="1434977" y="1643580"/>
            <a:ext cx="6390891" cy="3067200"/>
          </a:xfrm>
        </p:spPr>
        <p:txBody>
          <a:bodyPr/>
          <a:lstStyle/>
          <a:p>
            <a:pPr marL="0" indent="0">
              <a:buNone/>
            </a:pPr>
            <a:r>
              <a:rPr lang="en-GB" dirty="0" err="1"/>
              <a:t>Verschillen</a:t>
            </a:r>
            <a:r>
              <a:rPr lang="en-GB" dirty="0"/>
              <a:t> in </a:t>
            </a:r>
            <a:r>
              <a:rPr lang="en-GB" dirty="0" err="1"/>
              <a:t>wortelontwikkeling</a:t>
            </a:r>
            <a:endParaRPr lang="en-GB"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4232" y="2079994"/>
            <a:ext cx="5159131" cy="344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77417" y="2079994"/>
            <a:ext cx="781493" cy="271869"/>
          </a:xfrm>
          <a:prstGeom prst="rect">
            <a:avLst/>
          </a:prstGeom>
          <a:noFill/>
        </p:spPr>
        <p:txBody>
          <a:bodyPr wrap="square" rtlCol="0">
            <a:spAutoFit/>
          </a:bodyPr>
          <a:lstStyle/>
          <a:p>
            <a:pPr>
              <a:lnSpc>
                <a:spcPts val="1350"/>
              </a:lnSpc>
            </a:pPr>
            <a:r>
              <a:rPr lang="en-GB" sz="1350" dirty="0">
                <a:solidFill>
                  <a:schemeClr val="bg1"/>
                </a:solidFill>
                <a:latin typeface="Verdana" pitchFamily="34" charset="0"/>
              </a:rPr>
              <a:t>GOOT</a:t>
            </a:r>
          </a:p>
        </p:txBody>
      </p:sp>
      <p:sp>
        <p:nvSpPr>
          <p:cNvPr id="6" name="TextBox 5"/>
          <p:cNvSpPr txBox="1"/>
          <p:nvPr/>
        </p:nvSpPr>
        <p:spPr>
          <a:xfrm>
            <a:off x="2437514" y="2090625"/>
            <a:ext cx="1751714" cy="271869"/>
          </a:xfrm>
          <a:prstGeom prst="rect">
            <a:avLst/>
          </a:prstGeom>
          <a:noFill/>
        </p:spPr>
        <p:txBody>
          <a:bodyPr wrap="square" rtlCol="0">
            <a:spAutoFit/>
          </a:bodyPr>
          <a:lstStyle/>
          <a:p>
            <a:pPr>
              <a:lnSpc>
                <a:spcPts val="1350"/>
              </a:lnSpc>
            </a:pPr>
            <a:r>
              <a:rPr lang="en-GB" sz="1350" dirty="0">
                <a:solidFill>
                  <a:schemeClr val="bg1"/>
                </a:solidFill>
                <a:latin typeface="Verdana" pitchFamily="34" charset="0"/>
              </a:rPr>
              <a:t>VOLLE GROND</a:t>
            </a:r>
          </a:p>
        </p:txBody>
      </p:sp>
    </p:spTree>
    <p:extLst>
      <p:ext uri="{BB962C8B-B14F-4D97-AF65-F5344CB8AC3E}">
        <p14:creationId xmlns:p14="http://schemas.microsoft.com/office/powerpoint/2010/main" val="627757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Gotensysteem</a:t>
            </a:r>
            <a:endParaRPr lang="en-GB" dirty="0"/>
          </a:p>
        </p:txBody>
      </p:sp>
      <p:sp>
        <p:nvSpPr>
          <p:cNvPr id="3" name="Text Placeholder 2"/>
          <p:cNvSpPr>
            <a:spLocks noGrp="1"/>
          </p:cNvSpPr>
          <p:nvPr>
            <p:ph type="body" sz="quarter" idx="10"/>
          </p:nvPr>
        </p:nvSpPr>
        <p:spPr>
          <a:xfrm>
            <a:off x="1489136" y="1616500"/>
            <a:ext cx="6390891" cy="3067200"/>
          </a:xfrm>
        </p:spPr>
        <p:txBody>
          <a:bodyPr/>
          <a:lstStyle/>
          <a:p>
            <a:pPr marL="0" indent="0">
              <a:buNone/>
            </a:pPr>
            <a:r>
              <a:rPr lang="en-GB" dirty="0" err="1"/>
              <a:t>Ondergroei</a:t>
            </a:r>
            <a:endParaRPr lang="en-GB" dirty="0"/>
          </a:p>
          <a:p>
            <a:r>
              <a:rPr lang="en-GB" dirty="0"/>
              <a:t>‘</a:t>
            </a:r>
            <a:r>
              <a:rPr lang="en-GB" dirty="0" err="1"/>
              <a:t>zwart</a:t>
            </a:r>
            <a:r>
              <a:rPr lang="en-GB" dirty="0"/>
              <a:t>’ – </a:t>
            </a:r>
            <a:r>
              <a:rPr lang="en-GB" dirty="0" err="1"/>
              <a:t>regelmatig</a:t>
            </a:r>
            <a:r>
              <a:rPr lang="en-GB" dirty="0"/>
              <a:t> herbicide </a:t>
            </a:r>
            <a:r>
              <a:rPr lang="en-GB" dirty="0" err="1"/>
              <a:t>spuiten</a:t>
            </a:r>
            <a:endParaRPr lang="en-GB" dirty="0"/>
          </a:p>
          <a:p>
            <a:r>
              <a:rPr lang="en-GB" dirty="0"/>
              <a:t>of </a:t>
            </a:r>
            <a:r>
              <a:rPr lang="en-GB" dirty="0" err="1"/>
              <a:t>b.v</a:t>
            </a:r>
            <a:r>
              <a:rPr lang="en-GB" dirty="0"/>
              <a:t>. </a:t>
            </a:r>
            <a:r>
              <a:rPr lang="en-GB" dirty="0" err="1"/>
              <a:t>klaver</a:t>
            </a:r>
            <a:r>
              <a:rPr lang="en-GB" dirty="0"/>
              <a:t> – </a:t>
            </a:r>
            <a:r>
              <a:rPr lang="en-GB" dirty="0" err="1"/>
              <a:t>af</a:t>
            </a:r>
            <a:r>
              <a:rPr lang="en-GB" dirty="0"/>
              <a:t> en toe </a:t>
            </a:r>
            <a:r>
              <a:rPr lang="en-GB" dirty="0" err="1"/>
              <a:t>maaien</a:t>
            </a:r>
            <a:endParaRPr lang="en-GB" dirty="0"/>
          </a:p>
          <a:p>
            <a:pPr marL="0" indent="0">
              <a:buNone/>
            </a:pPr>
            <a:endParaRPr lang="en-GB" dirty="0"/>
          </a:p>
        </p:txBody>
      </p:sp>
      <p:pic>
        <p:nvPicPr>
          <p:cNvPr id="4" name="Picture 2" descr="W:\PROJECTS\KRWTeeltsysteem\Foto\foto klaver\dscn31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2370946" y="4178710"/>
            <a:ext cx="4194545" cy="21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286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Gotensysteem</a:t>
            </a:r>
            <a:r>
              <a:rPr lang="en-GB" dirty="0"/>
              <a:t> </a:t>
            </a:r>
          </a:p>
        </p:txBody>
      </p:sp>
      <p:sp>
        <p:nvSpPr>
          <p:cNvPr id="3" name="Text Placeholder 2"/>
          <p:cNvSpPr>
            <a:spLocks noGrp="1"/>
          </p:cNvSpPr>
          <p:nvPr>
            <p:ph type="body" sz="quarter" idx="10"/>
          </p:nvPr>
        </p:nvSpPr>
        <p:spPr>
          <a:xfrm>
            <a:off x="1427003" y="2209764"/>
            <a:ext cx="6390891" cy="3067200"/>
          </a:xfrm>
        </p:spPr>
        <p:txBody>
          <a:bodyPr/>
          <a:lstStyle/>
          <a:p>
            <a:pPr marL="0" indent="0">
              <a:buNone/>
            </a:pPr>
            <a:endParaRPr lang="en-GB" dirty="0"/>
          </a:p>
        </p:txBody>
      </p:sp>
      <p:pic>
        <p:nvPicPr>
          <p:cNvPr id="4" name="Picture 2" descr="goten_155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7087" y="2150202"/>
            <a:ext cx="2893219" cy="385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41052" y="2532931"/>
            <a:ext cx="3101101" cy="600164"/>
          </a:xfrm>
          <a:prstGeom prst="rect">
            <a:avLst/>
          </a:prstGeom>
        </p:spPr>
        <p:txBody>
          <a:bodyPr wrap="square">
            <a:spAutoFit/>
          </a:bodyPr>
          <a:lstStyle/>
          <a:p>
            <a:r>
              <a:rPr lang="en-GB" sz="1650" dirty="0" err="1"/>
              <a:t>Verbetering</a:t>
            </a:r>
            <a:r>
              <a:rPr lang="en-GB" sz="1650" dirty="0"/>
              <a:t> ARBO </a:t>
            </a:r>
            <a:r>
              <a:rPr lang="en-GB" sz="1650" dirty="0" err="1"/>
              <a:t>zeer</a:t>
            </a:r>
            <a:r>
              <a:rPr lang="en-GB" sz="1650" dirty="0"/>
              <a:t> </a:t>
            </a:r>
            <a:r>
              <a:rPr lang="en-GB" sz="1650" dirty="0" err="1"/>
              <a:t>belangrijk</a:t>
            </a:r>
            <a:r>
              <a:rPr lang="en-GB" sz="1650" dirty="0"/>
              <a:t> </a:t>
            </a:r>
            <a:r>
              <a:rPr lang="en-GB" sz="1650" dirty="0" err="1"/>
              <a:t>voordeel</a:t>
            </a:r>
            <a:endParaRPr lang="en-GB" sz="1650" dirty="0"/>
          </a:p>
        </p:txBody>
      </p:sp>
    </p:spTree>
    <p:extLst>
      <p:ext uri="{BB962C8B-B14F-4D97-AF65-F5344CB8AC3E}">
        <p14:creationId xmlns:p14="http://schemas.microsoft.com/office/powerpoint/2010/main" val="3915853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Resultaten</a:t>
            </a:r>
            <a:r>
              <a:rPr lang="en-GB" dirty="0"/>
              <a:t> </a:t>
            </a:r>
          </a:p>
        </p:txBody>
      </p:sp>
      <p:sp>
        <p:nvSpPr>
          <p:cNvPr id="3" name="Text Placeholder 2"/>
          <p:cNvSpPr>
            <a:spLocks noGrp="1"/>
          </p:cNvSpPr>
          <p:nvPr>
            <p:ph type="body" sz="quarter" idx="10"/>
          </p:nvPr>
        </p:nvSpPr>
        <p:spPr/>
        <p:txBody>
          <a:bodyPr/>
          <a:lstStyle/>
          <a:p>
            <a:pPr marL="0" indent="0">
              <a:buNone/>
            </a:pPr>
            <a:endParaRPr lang="en-GB"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8492" y="1597819"/>
            <a:ext cx="6625828"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34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Nieuwe</a:t>
            </a:r>
            <a:r>
              <a:rPr lang="en-GB" dirty="0"/>
              <a:t> </a:t>
            </a:r>
            <a:r>
              <a:rPr lang="en-GB" dirty="0" err="1"/>
              <a:t>ontwikkelingen</a:t>
            </a:r>
            <a:endParaRPr lang="en-GB" dirty="0"/>
          </a:p>
        </p:txBody>
      </p:sp>
      <p:sp>
        <p:nvSpPr>
          <p:cNvPr id="3" name="Text Placeholder 2"/>
          <p:cNvSpPr>
            <a:spLocks noGrp="1"/>
          </p:cNvSpPr>
          <p:nvPr>
            <p:ph type="body" sz="quarter" idx="10"/>
          </p:nvPr>
        </p:nvSpPr>
        <p:spPr>
          <a:xfrm>
            <a:off x="4611872" y="2305764"/>
            <a:ext cx="3281814" cy="2864702"/>
          </a:xfrm>
        </p:spPr>
        <p:txBody>
          <a:bodyPr>
            <a:normAutofit fontScale="92500" lnSpcReduction="20000"/>
          </a:bodyPr>
          <a:lstStyle/>
          <a:p>
            <a:pPr marL="0" indent="0">
              <a:buNone/>
            </a:pPr>
            <a:r>
              <a:rPr lang="en-GB" dirty="0" err="1"/>
              <a:t>Opvang</a:t>
            </a:r>
            <a:r>
              <a:rPr lang="en-GB" dirty="0"/>
              <a:t> en </a:t>
            </a:r>
            <a:r>
              <a:rPr lang="en-GB" dirty="0" err="1"/>
              <a:t>hergebruik</a:t>
            </a:r>
            <a:r>
              <a:rPr lang="en-GB" dirty="0"/>
              <a:t> van </a:t>
            </a:r>
            <a:r>
              <a:rPr lang="en-GB" dirty="0" err="1"/>
              <a:t>drainwater</a:t>
            </a:r>
            <a:r>
              <a:rPr lang="en-GB" dirty="0"/>
              <a:t> </a:t>
            </a:r>
            <a:r>
              <a:rPr lang="en-GB" dirty="0" err="1"/>
              <a:t>bij</a:t>
            </a:r>
            <a:r>
              <a:rPr lang="en-GB" dirty="0"/>
              <a:t> </a:t>
            </a:r>
            <a:r>
              <a:rPr lang="en-GB" dirty="0" err="1"/>
              <a:t>gebruik</a:t>
            </a:r>
            <a:r>
              <a:rPr lang="en-GB" dirty="0"/>
              <a:t> van </a:t>
            </a:r>
            <a:r>
              <a:rPr lang="en-GB" dirty="0" err="1"/>
              <a:t>opgeloste</a:t>
            </a:r>
            <a:r>
              <a:rPr lang="en-GB" dirty="0"/>
              <a:t> </a:t>
            </a:r>
            <a:r>
              <a:rPr lang="en-GB" dirty="0" err="1"/>
              <a:t>meststoffen</a:t>
            </a:r>
            <a:r>
              <a:rPr lang="en-GB" dirty="0"/>
              <a:t> is </a:t>
            </a:r>
            <a:r>
              <a:rPr lang="en-GB" dirty="0" err="1"/>
              <a:t>verplicht</a:t>
            </a:r>
            <a:endParaRPr lang="en-GB" dirty="0"/>
          </a:p>
        </p:txBody>
      </p:sp>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1470899" y="1782284"/>
            <a:ext cx="3013384" cy="3492795"/>
          </a:xfrm>
          <a:prstGeom prst="rect">
            <a:avLst/>
          </a:prstGeom>
        </p:spPr>
      </p:pic>
    </p:spTree>
    <p:extLst>
      <p:ext uri="{BB962C8B-B14F-4D97-AF65-F5344CB8AC3E}">
        <p14:creationId xmlns:p14="http://schemas.microsoft.com/office/powerpoint/2010/main" val="1450813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5403" y="1064586"/>
            <a:ext cx="3769904" cy="813670"/>
          </a:xfrm>
        </p:spPr>
        <p:txBody>
          <a:bodyPr>
            <a:normAutofit fontScale="90000"/>
          </a:bodyPr>
          <a:lstStyle/>
          <a:p>
            <a:r>
              <a:rPr lang="en-GB" dirty="0" err="1"/>
              <a:t>Nieuwe</a:t>
            </a:r>
            <a:r>
              <a:rPr lang="en-GB" dirty="0"/>
              <a:t> </a:t>
            </a:r>
            <a:r>
              <a:rPr lang="en-GB" dirty="0" err="1"/>
              <a:t>ontwikkelingen</a:t>
            </a:r>
            <a:endParaRPr lang="en-GB" dirty="0"/>
          </a:p>
        </p:txBody>
      </p:sp>
      <p:sp>
        <p:nvSpPr>
          <p:cNvPr id="3" name="Text Placeholder 2"/>
          <p:cNvSpPr>
            <a:spLocks noGrp="1"/>
          </p:cNvSpPr>
          <p:nvPr>
            <p:ph type="body" sz="quarter" idx="10"/>
          </p:nvPr>
        </p:nvSpPr>
        <p:spPr/>
        <p:txBody>
          <a:bodyPr/>
          <a:lstStyle/>
          <a:p>
            <a:pPr marL="0" indent="0">
              <a:buNone/>
            </a:pPr>
            <a:endParaRPr lang="en-GB" dirty="0"/>
          </a:p>
        </p:txBody>
      </p:sp>
      <p:sp>
        <p:nvSpPr>
          <p:cNvPr id="4" name="Title 1"/>
          <p:cNvSpPr txBox="1">
            <a:spLocks/>
          </p:cNvSpPr>
          <p:nvPr/>
        </p:nvSpPr>
        <p:spPr bwMode="auto">
          <a:xfrm>
            <a:off x="4514849" y="1878255"/>
            <a:ext cx="3943350" cy="673952"/>
          </a:xfrm>
          <a:prstGeom prst="rect">
            <a:avLst/>
          </a:prstGeom>
          <a:noFill/>
          <a:ln>
            <a:gradFill>
              <a:gsLst>
                <a:gs pos="0">
                  <a:schemeClr val="bg1"/>
                </a:gs>
                <a:gs pos="1000">
                  <a:schemeClr val="bg1">
                    <a:alpha val="0"/>
                  </a:schemeClr>
                </a:gs>
                <a:gs pos="99000">
                  <a:srgbClr val="FFFFFF">
                    <a:alpha val="0"/>
                  </a:srgbClr>
                </a:gs>
                <a:gs pos="100000">
                  <a:schemeClr val="bg1"/>
                </a:gs>
              </a:gsLst>
              <a:lin ang="5400000" scaled="0"/>
            </a:gradFill>
          </a:ln>
        </p:spPr>
        <p:txBody>
          <a:bodyPr vert="horz" wrap="square" lIns="13500" tIns="0" rIns="68580" bIns="243000" numCol="1" anchor="t" anchorCtr="0" compatLnSpc="1">
            <a:prstTxWarp prst="textNoShape">
              <a:avLst/>
            </a:prstTxWarp>
            <a:spAutoFit/>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en-GB" sz="1650" dirty="0"/>
              <a:t>Van </a:t>
            </a:r>
            <a:r>
              <a:rPr lang="en-GB" sz="1650" dirty="0" err="1"/>
              <a:t>dubbele</a:t>
            </a:r>
            <a:r>
              <a:rPr lang="en-GB" sz="1650" dirty="0"/>
              <a:t> </a:t>
            </a:r>
            <a:r>
              <a:rPr lang="en-GB" sz="1650" dirty="0" err="1"/>
              <a:t>naar</a:t>
            </a:r>
            <a:r>
              <a:rPr lang="en-GB" sz="1650" dirty="0"/>
              <a:t> </a:t>
            </a:r>
            <a:r>
              <a:rPr lang="en-GB" sz="1650" dirty="0" err="1"/>
              <a:t>enkele</a:t>
            </a:r>
            <a:r>
              <a:rPr lang="en-GB" sz="1650" dirty="0"/>
              <a:t> </a:t>
            </a:r>
            <a:r>
              <a:rPr lang="en-GB" sz="1650" dirty="0" err="1"/>
              <a:t>goot</a:t>
            </a:r>
            <a:endParaRPr lang="en-GB" sz="1650" dirty="0"/>
          </a:p>
        </p:txBody>
      </p:sp>
      <p:pic>
        <p:nvPicPr>
          <p:cNvPr id="5" name="Picture 3" descr="E:\11 okt 2011\CIMG803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44544" y="3018318"/>
            <a:ext cx="3222909" cy="24171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4512655"/>
            <a:ext cx="3314702" cy="854080"/>
          </a:xfrm>
          <a:prstGeom prst="rect">
            <a:avLst/>
          </a:prstGeom>
          <a:noFill/>
        </p:spPr>
        <p:txBody>
          <a:bodyPr wrap="square" rtlCol="0">
            <a:spAutoFit/>
          </a:bodyPr>
          <a:lstStyle/>
          <a:p>
            <a:r>
              <a:rPr lang="en-GB" sz="1650" dirty="0" err="1">
                <a:solidFill>
                  <a:schemeClr val="bg2"/>
                </a:solidFill>
              </a:rPr>
              <a:t>Voordeel</a:t>
            </a:r>
            <a:r>
              <a:rPr lang="en-GB" sz="1650" dirty="0">
                <a:solidFill>
                  <a:schemeClr val="bg2"/>
                </a:solidFill>
              </a:rPr>
              <a:t>: </a:t>
            </a:r>
            <a:r>
              <a:rPr lang="en-GB" sz="1650" dirty="0" err="1">
                <a:solidFill>
                  <a:schemeClr val="bg2"/>
                </a:solidFill>
              </a:rPr>
              <a:t>planten</a:t>
            </a:r>
            <a:r>
              <a:rPr lang="en-GB" sz="1650" dirty="0">
                <a:solidFill>
                  <a:schemeClr val="bg2"/>
                </a:solidFill>
              </a:rPr>
              <a:t> </a:t>
            </a:r>
            <a:r>
              <a:rPr lang="en-GB" sz="1650" dirty="0" err="1">
                <a:solidFill>
                  <a:schemeClr val="bg2"/>
                </a:solidFill>
              </a:rPr>
              <a:t>hinderen</a:t>
            </a:r>
            <a:r>
              <a:rPr lang="en-GB" sz="1650" dirty="0">
                <a:solidFill>
                  <a:schemeClr val="bg2"/>
                </a:solidFill>
              </a:rPr>
              <a:t> </a:t>
            </a:r>
          </a:p>
          <a:p>
            <a:r>
              <a:rPr lang="en-GB" sz="1650" dirty="0" err="1">
                <a:solidFill>
                  <a:schemeClr val="bg2"/>
                </a:solidFill>
              </a:rPr>
              <a:t>elkaar</a:t>
            </a:r>
            <a:r>
              <a:rPr lang="en-GB" sz="1650" dirty="0">
                <a:solidFill>
                  <a:schemeClr val="bg2"/>
                </a:solidFill>
              </a:rPr>
              <a:t> </a:t>
            </a:r>
            <a:r>
              <a:rPr lang="en-GB" sz="1650" dirty="0" err="1">
                <a:solidFill>
                  <a:schemeClr val="bg2"/>
                </a:solidFill>
              </a:rPr>
              <a:t>niet</a:t>
            </a:r>
            <a:endParaRPr lang="en-GB" sz="1650" dirty="0">
              <a:solidFill>
                <a:schemeClr val="bg2"/>
              </a:solidFill>
            </a:endParaRPr>
          </a:p>
          <a:p>
            <a:r>
              <a:rPr lang="en-GB" sz="1650" dirty="0" err="1">
                <a:solidFill>
                  <a:schemeClr val="bg2"/>
                </a:solidFill>
              </a:rPr>
              <a:t>Nadeel</a:t>
            </a:r>
            <a:r>
              <a:rPr lang="en-GB" sz="1650" dirty="0">
                <a:solidFill>
                  <a:schemeClr val="bg2"/>
                </a:solidFill>
              </a:rPr>
              <a:t>: </a:t>
            </a:r>
            <a:r>
              <a:rPr lang="en-GB" sz="1650" dirty="0" err="1">
                <a:solidFill>
                  <a:schemeClr val="bg2"/>
                </a:solidFill>
              </a:rPr>
              <a:t>stabiliteit</a:t>
            </a:r>
            <a:r>
              <a:rPr lang="en-GB" sz="1650" dirty="0">
                <a:solidFill>
                  <a:schemeClr val="bg2"/>
                </a:solidFill>
              </a:rPr>
              <a:t> </a:t>
            </a:r>
            <a:r>
              <a:rPr lang="en-GB" sz="1650" dirty="0" err="1">
                <a:solidFill>
                  <a:schemeClr val="bg2"/>
                </a:solidFill>
              </a:rPr>
              <a:t>systeem</a:t>
            </a:r>
            <a:r>
              <a:rPr lang="en-GB" sz="1650" dirty="0">
                <a:solidFill>
                  <a:schemeClr val="bg2"/>
                </a:solidFill>
              </a:rPr>
              <a:t> </a:t>
            </a:r>
            <a:r>
              <a:rPr lang="en-GB" sz="1650" dirty="0" err="1">
                <a:solidFill>
                  <a:schemeClr val="bg2"/>
                </a:solidFill>
              </a:rPr>
              <a:t>neemt</a:t>
            </a:r>
            <a:r>
              <a:rPr lang="en-GB" sz="1650" dirty="0">
                <a:solidFill>
                  <a:schemeClr val="bg2"/>
                </a:solidFill>
              </a:rPr>
              <a:t> </a:t>
            </a:r>
            <a:r>
              <a:rPr lang="en-GB" sz="1650" dirty="0" err="1">
                <a:solidFill>
                  <a:schemeClr val="bg2"/>
                </a:solidFill>
              </a:rPr>
              <a:t>af</a:t>
            </a:r>
            <a:endParaRPr lang="en-GB" sz="1650" dirty="0">
              <a:solidFill>
                <a:schemeClr val="bg2"/>
              </a:solidFill>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7300" y="857251"/>
            <a:ext cx="2784022" cy="371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257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30111"/>
            <a:ext cx="6332097" cy="593738"/>
          </a:xfrm>
        </p:spPr>
        <p:txBody>
          <a:bodyPr>
            <a:normAutofit fontScale="90000"/>
          </a:bodyPr>
          <a:lstStyle/>
          <a:p>
            <a:r>
              <a:rPr lang="en-GB" dirty="0" err="1"/>
              <a:t>Nieuwe</a:t>
            </a:r>
            <a:r>
              <a:rPr lang="en-GB" dirty="0"/>
              <a:t> </a:t>
            </a:r>
            <a:r>
              <a:rPr lang="en-GB" dirty="0" err="1"/>
              <a:t>ontwikkelingen</a:t>
            </a:r>
            <a:endParaRPr lang="en-GB" dirty="0"/>
          </a:p>
        </p:txBody>
      </p:sp>
      <p:sp>
        <p:nvSpPr>
          <p:cNvPr id="3" name="Text Placeholder 2"/>
          <p:cNvSpPr>
            <a:spLocks noGrp="1"/>
          </p:cNvSpPr>
          <p:nvPr>
            <p:ph type="body" sz="quarter" idx="10"/>
          </p:nvPr>
        </p:nvSpPr>
        <p:spPr/>
        <p:txBody>
          <a:bodyPr/>
          <a:lstStyle/>
          <a:p>
            <a:pPr marL="0" indent="0">
              <a:buNone/>
            </a:pPr>
            <a:r>
              <a:rPr lang="en-GB" sz="2400" dirty="0" err="1"/>
              <a:t>Metingen</a:t>
            </a:r>
            <a:r>
              <a:rPr lang="en-GB" sz="2400" dirty="0"/>
              <a:t> van het </a:t>
            </a:r>
            <a:r>
              <a:rPr lang="en-GB" sz="2400" dirty="0" err="1"/>
              <a:t>vochtgehalte</a:t>
            </a:r>
            <a:r>
              <a:rPr lang="en-GB" sz="2400" dirty="0"/>
              <a:t> </a:t>
            </a:r>
          </a:p>
          <a:p>
            <a:pPr marL="0" indent="0">
              <a:buNone/>
            </a:pPr>
            <a:r>
              <a:rPr lang="en-GB" sz="2400" dirty="0"/>
              <a:t>in de </a:t>
            </a:r>
            <a:r>
              <a:rPr lang="en-GB" sz="2400" dirty="0" err="1"/>
              <a:t>goot</a:t>
            </a:r>
            <a:r>
              <a:rPr lang="en-GB" sz="2400" dirty="0"/>
              <a:t> </a:t>
            </a:r>
            <a:r>
              <a:rPr lang="en-GB" sz="2400" dirty="0" err="1"/>
              <a:t>worden</a:t>
            </a:r>
            <a:r>
              <a:rPr lang="en-GB" sz="2400" dirty="0"/>
              <a:t> </a:t>
            </a:r>
            <a:r>
              <a:rPr lang="en-GB" sz="2400" dirty="0" err="1"/>
              <a:t>draadloos</a:t>
            </a:r>
            <a:r>
              <a:rPr lang="en-GB" sz="2400" dirty="0"/>
              <a:t>  </a:t>
            </a:r>
          </a:p>
          <a:p>
            <a:pPr marL="0" indent="0">
              <a:buNone/>
            </a:pPr>
            <a:r>
              <a:rPr lang="en-GB" sz="2400" dirty="0" err="1"/>
              <a:t>naar</a:t>
            </a:r>
            <a:r>
              <a:rPr lang="en-GB" sz="2400" dirty="0"/>
              <a:t> </a:t>
            </a:r>
            <a:r>
              <a:rPr lang="en-GB" sz="2400" dirty="0" err="1"/>
              <a:t>kantoor</a:t>
            </a:r>
            <a:r>
              <a:rPr lang="en-GB" sz="2400" dirty="0"/>
              <a:t> </a:t>
            </a:r>
            <a:r>
              <a:rPr lang="en-GB" sz="2400" dirty="0" err="1"/>
              <a:t>verstuurd</a:t>
            </a:r>
            <a:r>
              <a:rPr lang="en-GB" sz="2400" dirty="0"/>
              <a:t>.</a:t>
            </a:r>
          </a:p>
          <a:p>
            <a:pPr marL="0" indent="0">
              <a:buNone/>
            </a:pPr>
            <a:r>
              <a:rPr lang="en-GB" sz="2400" dirty="0"/>
              <a:t>De </a:t>
            </a:r>
            <a:r>
              <a:rPr lang="en-GB" sz="2400" dirty="0" err="1"/>
              <a:t>watergift</a:t>
            </a:r>
            <a:r>
              <a:rPr lang="en-GB" sz="2400" dirty="0"/>
              <a:t> </a:t>
            </a:r>
            <a:r>
              <a:rPr lang="en-GB" sz="2400" dirty="0" err="1"/>
              <a:t>kan</a:t>
            </a:r>
            <a:r>
              <a:rPr lang="en-GB" sz="2400" dirty="0"/>
              <a:t> op </a:t>
            </a:r>
            <a:r>
              <a:rPr lang="en-GB" sz="2400" dirty="0" err="1"/>
              <a:t>deze</a:t>
            </a:r>
            <a:endParaRPr lang="en-GB" sz="2400" dirty="0"/>
          </a:p>
          <a:p>
            <a:pPr marL="0" indent="0">
              <a:buNone/>
            </a:pPr>
            <a:r>
              <a:rPr lang="en-GB" sz="2400" dirty="0" err="1"/>
              <a:t>wijze</a:t>
            </a:r>
            <a:r>
              <a:rPr lang="en-GB" sz="2400" dirty="0"/>
              <a:t> </a:t>
            </a:r>
            <a:r>
              <a:rPr lang="en-GB" sz="2400" dirty="0" err="1"/>
              <a:t>optimaal</a:t>
            </a:r>
            <a:r>
              <a:rPr lang="en-GB" sz="2400" dirty="0"/>
              <a:t> </a:t>
            </a:r>
            <a:r>
              <a:rPr lang="en-GB" sz="2400" dirty="0" err="1"/>
              <a:t>worden</a:t>
            </a:r>
            <a:r>
              <a:rPr lang="en-GB" sz="2400" dirty="0"/>
              <a:t> </a:t>
            </a:r>
            <a:r>
              <a:rPr lang="en-GB" sz="2400" dirty="0" err="1"/>
              <a:t>gevolgd</a:t>
            </a:r>
            <a:endParaRPr lang="en-GB" sz="2400" dirty="0"/>
          </a:p>
          <a:p>
            <a:pPr marL="0" indent="0">
              <a:buNone/>
            </a:pPr>
            <a:r>
              <a:rPr lang="en-GB" sz="2400" dirty="0"/>
              <a:t>en </a:t>
            </a:r>
            <a:r>
              <a:rPr lang="en-GB" sz="2400" dirty="0" err="1"/>
              <a:t>gestuurd</a:t>
            </a:r>
            <a:r>
              <a:rPr lang="en-GB" sz="2400" dirty="0"/>
              <a:t>. </a:t>
            </a:r>
          </a:p>
          <a:p>
            <a:pPr marL="0" indent="0">
              <a:buNone/>
            </a:pPr>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1675442"/>
            <a:ext cx="2971800" cy="3962400"/>
          </a:xfrm>
          <a:prstGeom prst="rect">
            <a:avLst/>
          </a:prstGeom>
        </p:spPr>
      </p:pic>
      <p:sp>
        <p:nvSpPr>
          <p:cNvPr id="5" name="Right Arrow 4"/>
          <p:cNvSpPr/>
          <p:nvPr/>
        </p:nvSpPr>
        <p:spPr>
          <a:xfrm>
            <a:off x="3790282" y="4712576"/>
            <a:ext cx="781718" cy="151370"/>
          </a:xfrm>
          <a:prstGeom prst="rightArrow">
            <a:avLst/>
          </a:prstGeom>
          <a:solidFill>
            <a:srgbClr val="FF0000"/>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GB" sz="1350" kern="0">
              <a:solidFill>
                <a:srgbClr val="FF0000"/>
              </a:solidFill>
              <a:latin typeface="Verdana"/>
            </a:endParaRPr>
          </a:p>
        </p:txBody>
      </p:sp>
    </p:spTree>
    <p:extLst>
      <p:ext uri="{BB962C8B-B14F-4D97-AF65-F5344CB8AC3E}">
        <p14:creationId xmlns:p14="http://schemas.microsoft.com/office/powerpoint/2010/main" val="3290533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3" name="Rechthoek 2">
            <a:extLst>
              <a:ext uri="{FF2B5EF4-FFF2-40B4-BE49-F238E27FC236}">
                <a16:creationId xmlns:a16="http://schemas.microsoft.com/office/drawing/2014/main" id="{EB275E3B-AABD-43BC-A09D-4E261CFACFFF}"/>
              </a:ext>
            </a:extLst>
          </p:cNvPr>
          <p:cNvSpPr/>
          <p:nvPr/>
        </p:nvSpPr>
        <p:spPr>
          <a:xfrm>
            <a:off x="2413000" y="2589947"/>
            <a:ext cx="5274733" cy="2954655"/>
          </a:xfrm>
          <a:prstGeom prst="rect">
            <a:avLst/>
          </a:prstGeom>
        </p:spPr>
        <p:txBody>
          <a:bodyPr wrap="square">
            <a:spAutoFit/>
          </a:bodyPr>
          <a:lstStyle/>
          <a:p>
            <a:r>
              <a:rPr lang="nl-NL" sz="3000" dirty="0"/>
              <a:t>In deze les:</a:t>
            </a:r>
          </a:p>
          <a:p>
            <a:pPr marL="257175" indent="-257175">
              <a:buFont typeface="Arial" panose="020B0604020202020204" pitchFamily="34" charset="0"/>
              <a:buChar char="•"/>
            </a:pPr>
            <a:r>
              <a:rPr lang="nl-NL" sz="3000" dirty="0"/>
              <a:t>Bodembewerking volle grond</a:t>
            </a:r>
          </a:p>
          <a:p>
            <a:pPr marL="257175" indent="-257175">
              <a:buFont typeface="Arial" panose="020B0604020202020204" pitchFamily="34" charset="0"/>
              <a:buChar char="•"/>
            </a:pPr>
            <a:r>
              <a:rPr lang="nl-NL" sz="3000" dirty="0"/>
              <a:t>Voorbereiden containerveld</a:t>
            </a:r>
          </a:p>
          <a:p>
            <a:pPr marL="257175" indent="-257175">
              <a:buFont typeface="Arial" panose="020B0604020202020204" pitchFamily="34" charset="0"/>
              <a:buChar char="•"/>
            </a:pPr>
            <a:r>
              <a:rPr lang="nl-NL" sz="3000" dirty="0"/>
              <a:t>Lava velden</a:t>
            </a:r>
          </a:p>
          <a:p>
            <a:pPr marL="257175" indent="-257175">
              <a:buFont typeface="Arial" panose="020B0604020202020204" pitchFamily="34" charset="0"/>
              <a:buChar char="•"/>
            </a:pPr>
            <a:r>
              <a:rPr lang="nl-NL" sz="3000" dirty="0"/>
              <a:t>Nieuwe teelt methodes</a:t>
            </a:r>
          </a:p>
          <a:p>
            <a:endParaRPr lang="nl-NL" dirty="0"/>
          </a:p>
          <a:p>
            <a:endParaRPr lang="nl-NL" dirty="0"/>
          </a:p>
        </p:txBody>
      </p:sp>
      <p:sp>
        <p:nvSpPr>
          <p:cNvPr id="7" name="Tekstvak 6">
            <a:extLst>
              <a:ext uri="{FF2B5EF4-FFF2-40B4-BE49-F238E27FC236}">
                <a16:creationId xmlns:a16="http://schemas.microsoft.com/office/drawing/2014/main" id="{4C04D19C-35B8-4FA8-82C1-992569D6233E}"/>
              </a:ext>
            </a:extLst>
          </p:cNvPr>
          <p:cNvSpPr txBox="1"/>
          <p:nvPr/>
        </p:nvSpPr>
        <p:spPr>
          <a:xfrm>
            <a:off x="2260600" y="962579"/>
            <a:ext cx="5181996" cy="461665"/>
          </a:xfrm>
          <a:prstGeom prst="rect">
            <a:avLst/>
          </a:prstGeom>
          <a:noFill/>
        </p:spPr>
        <p:txBody>
          <a:bodyPr wrap="none" rtlCol="0">
            <a:spAutoFit/>
          </a:bodyPr>
          <a:lstStyle/>
          <a:p>
            <a:r>
              <a:rPr lang="nl-NL" sz="2400" dirty="0"/>
              <a:t>Percelen klaarmaken voor de boomteelt</a:t>
            </a:r>
          </a:p>
        </p:txBody>
      </p:sp>
    </p:spTree>
    <p:extLst>
      <p:ext uri="{BB962C8B-B14F-4D97-AF65-F5344CB8AC3E}">
        <p14:creationId xmlns:p14="http://schemas.microsoft.com/office/powerpoint/2010/main" val="96397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Nieuwe</a:t>
            </a:r>
            <a:r>
              <a:rPr lang="en-GB" dirty="0"/>
              <a:t> </a:t>
            </a:r>
            <a:r>
              <a:rPr lang="en-GB" dirty="0" err="1"/>
              <a:t>ontwikkelingen</a:t>
            </a:r>
            <a:endParaRPr lang="en-GB" dirty="0"/>
          </a:p>
        </p:txBody>
      </p:sp>
      <p:sp>
        <p:nvSpPr>
          <p:cNvPr id="3" name="Text Placeholder 2"/>
          <p:cNvSpPr>
            <a:spLocks noGrp="1"/>
          </p:cNvSpPr>
          <p:nvPr>
            <p:ph type="body" sz="quarter" idx="10"/>
          </p:nvPr>
        </p:nvSpPr>
        <p:spPr>
          <a:xfrm>
            <a:off x="4069612" y="2324543"/>
            <a:ext cx="3780179" cy="2976344"/>
          </a:xfrm>
        </p:spPr>
        <p:txBody>
          <a:bodyPr>
            <a:normAutofit fontScale="70000" lnSpcReduction="20000"/>
          </a:bodyPr>
          <a:lstStyle/>
          <a:p>
            <a:pPr marL="0" indent="0">
              <a:buNone/>
            </a:pPr>
            <a:r>
              <a:rPr lang="nl-NL" dirty="0"/>
              <a:t>Doel: meerjarige teelt in goten</a:t>
            </a:r>
          </a:p>
          <a:p>
            <a:pPr marL="0" indent="0">
              <a:buNone/>
            </a:pPr>
            <a:r>
              <a:rPr lang="nl-NL" dirty="0"/>
              <a:t>Elektrische verwarming moet ervoor zorgen dat de wortels in winter geen vorstschade oplopen</a:t>
            </a:r>
            <a:r>
              <a:rPr lang="en-GB" dirty="0"/>
              <a:t>. </a:t>
            </a:r>
          </a:p>
          <a:p>
            <a:pPr marL="0" indent="0">
              <a:buNone/>
            </a:pPr>
            <a:r>
              <a:rPr lang="en-GB" dirty="0" err="1"/>
              <a:t>Eerste</a:t>
            </a:r>
            <a:r>
              <a:rPr lang="en-GB" dirty="0"/>
              <a:t> </a:t>
            </a:r>
            <a:r>
              <a:rPr lang="en-GB" dirty="0" err="1"/>
              <a:t>resultaten</a:t>
            </a:r>
            <a:r>
              <a:rPr lang="en-GB" dirty="0"/>
              <a:t> </a:t>
            </a:r>
            <a:r>
              <a:rPr lang="en-GB" dirty="0" err="1"/>
              <a:t>geven</a:t>
            </a:r>
            <a:r>
              <a:rPr lang="en-GB" dirty="0"/>
              <a:t> </a:t>
            </a:r>
            <a:r>
              <a:rPr lang="en-GB" dirty="0" err="1"/>
              <a:t>aan</a:t>
            </a:r>
            <a:r>
              <a:rPr lang="en-GB" dirty="0"/>
              <a:t> </a:t>
            </a:r>
            <a:r>
              <a:rPr lang="en-GB" dirty="0" err="1"/>
              <a:t>dat</a:t>
            </a:r>
            <a:r>
              <a:rPr lang="en-GB" dirty="0"/>
              <a:t> het </a:t>
            </a:r>
            <a:r>
              <a:rPr lang="en-GB" dirty="0" err="1"/>
              <a:t>substraat</a:t>
            </a:r>
            <a:r>
              <a:rPr lang="en-GB" dirty="0"/>
              <a:t> </a:t>
            </a:r>
            <a:r>
              <a:rPr lang="en-GB" dirty="0" err="1"/>
              <a:t>vorstvrij</a:t>
            </a:r>
            <a:r>
              <a:rPr lang="en-GB" dirty="0"/>
              <a:t> </a:t>
            </a:r>
            <a:r>
              <a:rPr lang="en-GB" dirty="0" err="1"/>
              <a:t>kan</a:t>
            </a:r>
            <a:r>
              <a:rPr lang="en-GB" dirty="0"/>
              <a:t> </a:t>
            </a:r>
            <a:r>
              <a:rPr lang="en-GB" dirty="0" err="1"/>
              <a:t>worden</a:t>
            </a:r>
            <a:r>
              <a:rPr lang="en-GB" dirty="0"/>
              <a:t> </a:t>
            </a:r>
            <a:r>
              <a:rPr lang="en-GB" dirty="0" err="1"/>
              <a:t>gehouden</a:t>
            </a:r>
            <a:r>
              <a:rPr lang="en-GB" dirty="0"/>
              <a:t> </a:t>
            </a:r>
            <a:r>
              <a:rPr lang="en-GB" dirty="0" err="1"/>
              <a:t>bij</a:t>
            </a:r>
            <a:r>
              <a:rPr lang="en-GB" dirty="0"/>
              <a:t> -10 </a:t>
            </a:r>
            <a:r>
              <a:rPr lang="en-GB" baseline="30000" dirty="0"/>
              <a:t>0</a:t>
            </a:r>
            <a:r>
              <a:rPr lang="en-GB" dirty="0"/>
              <a:t>C</a:t>
            </a:r>
          </a:p>
          <a:p>
            <a:pPr marL="0" indent="0">
              <a:buNone/>
            </a:pPr>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1" y="1683606"/>
            <a:ext cx="2814970" cy="3753293"/>
          </a:xfrm>
          <a:prstGeom prst="rect">
            <a:avLst/>
          </a:prstGeom>
        </p:spPr>
      </p:pic>
      <p:sp>
        <p:nvSpPr>
          <p:cNvPr id="5" name="Right Arrow 4"/>
          <p:cNvSpPr/>
          <p:nvPr/>
        </p:nvSpPr>
        <p:spPr>
          <a:xfrm>
            <a:off x="1934938" y="3802622"/>
            <a:ext cx="362323" cy="41971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NL" sz="1350">
              <a:solidFill>
                <a:schemeClr val="bg1"/>
              </a:solidFill>
            </a:endParaRPr>
          </a:p>
        </p:txBody>
      </p:sp>
    </p:spTree>
    <p:extLst>
      <p:ext uri="{BB962C8B-B14F-4D97-AF65-F5344CB8AC3E}">
        <p14:creationId xmlns:p14="http://schemas.microsoft.com/office/powerpoint/2010/main" val="1949948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Laanbomen</a:t>
            </a:r>
            <a:r>
              <a:rPr lang="en-GB" dirty="0"/>
              <a:t> 2 </a:t>
            </a:r>
            <a:r>
              <a:rPr lang="en-GB" dirty="0" err="1"/>
              <a:t>jaar</a:t>
            </a:r>
            <a:r>
              <a:rPr lang="en-GB" dirty="0"/>
              <a:t> in </a:t>
            </a:r>
            <a:r>
              <a:rPr lang="en-GB" dirty="0" err="1"/>
              <a:t>grote</a:t>
            </a:r>
            <a:r>
              <a:rPr lang="en-GB" dirty="0"/>
              <a:t> containers</a:t>
            </a:r>
          </a:p>
        </p:txBody>
      </p:sp>
      <p:sp>
        <p:nvSpPr>
          <p:cNvPr id="3" name="Text Placeholder 2"/>
          <p:cNvSpPr>
            <a:spLocks noGrp="1"/>
          </p:cNvSpPr>
          <p:nvPr>
            <p:ph type="body" sz="quarter" idx="10"/>
          </p:nvPr>
        </p:nvSpPr>
        <p:spPr/>
        <p:txBody>
          <a:bodyPr/>
          <a:lstStyle/>
          <a:p>
            <a:pPr marL="0" indent="0">
              <a:buNone/>
            </a:pPr>
            <a:endParaRPr lang="en-GB"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837136"/>
            <a:ext cx="6858000" cy="318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826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Resultaten</a:t>
            </a:r>
            <a:endParaRPr lang="en-GB" dirty="0"/>
          </a:p>
        </p:txBody>
      </p:sp>
      <p:sp>
        <p:nvSpPr>
          <p:cNvPr id="3" name="Text Placeholder 2"/>
          <p:cNvSpPr>
            <a:spLocks noGrp="1"/>
          </p:cNvSpPr>
          <p:nvPr>
            <p:ph type="body" sz="quarter" idx="10"/>
          </p:nvPr>
        </p:nvSpPr>
        <p:spPr/>
        <p:txBody>
          <a:bodyPr/>
          <a:lstStyle/>
          <a:p>
            <a:pPr marL="0" indent="0">
              <a:buNone/>
            </a:pPr>
            <a:endParaRPr lang="en-GB" dirty="0"/>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510739"/>
            <a:ext cx="6936582" cy="438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344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en-GB" dirty="0" err="1"/>
              <a:t>Resultaten</a:t>
            </a:r>
            <a:endParaRPr lang="en-GB" dirty="0"/>
          </a:p>
        </p:txBody>
      </p:sp>
      <p:sp>
        <p:nvSpPr>
          <p:cNvPr id="3" name="Text Placeholder 2"/>
          <p:cNvSpPr>
            <a:spLocks noGrp="1"/>
          </p:cNvSpPr>
          <p:nvPr>
            <p:ph type="body" sz="quarter" idx="10"/>
          </p:nvPr>
        </p:nvSpPr>
        <p:spPr/>
        <p:txBody>
          <a:bodyPr>
            <a:normAutofit fontScale="92500" lnSpcReduction="10000"/>
          </a:bodyPr>
          <a:lstStyle/>
          <a:p>
            <a:r>
              <a:rPr lang="en-GB" dirty="0"/>
              <a:t>1 </a:t>
            </a:r>
            <a:r>
              <a:rPr lang="en-GB" dirty="0" err="1"/>
              <a:t>jaar</a:t>
            </a:r>
            <a:r>
              <a:rPr lang="en-GB" dirty="0"/>
              <a:t> </a:t>
            </a:r>
            <a:r>
              <a:rPr lang="en-GB" dirty="0" err="1"/>
              <a:t>goot</a:t>
            </a:r>
            <a:r>
              <a:rPr lang="en-GB" dirty="0"/>
              <a:t> – 2 </a:t>
            </a:r>
            <a:r>
              <a:rPr lang="en-GB" dirty="0" err="1"/>
              <a:t>jaar</a:t>
            </a:r>
            <a:r>
              <a:rPr lang="en-GB" dirty="0"/>
              <a:t> container </a:t>
            </a:r>
          </a:p>
          <a:p>
            <a:pPr marL="0" indent="0">
              <a:buNone/>
            </a:pPr>
            <a:r>
              <a:rPr lang="en-GB" dirty="0"/>
              <a:t>   in </a:t>
            </a:r>
            <a:r>
              <a:rPr lang="en-GB" dirty="0" err="1"/>
              <a:t>vgl</a:t>
            </a:r>
            <a:r>
              <a:rPr lang="en-GB" dirty="0"/>
              <a:t>. met 3 </a:t>
            </a:r>
            <a:r>
              <a:rPr lang="en-GB" dirty="0" err="1"/>
              <a:t>jaar</a:t>
            </a:r>
            <a:r>
              <a:rPr lang="en-GB" dirty="0"/>
              <a:t> </a:t>
            </a:r>
            <a:r>
              <a:rPr lang="en-GB" dirty="0" err="1"/>
              <a:t>volle</a:t>
            </a:r>
            <a:r>
              <a:rPr lang="en-GB" dirty="0"/>
              <a:t> </a:t>
            </a:r>
            <a:r>
              <a:rPr lang="en-GB" dirty="0" err="1"/>
              <a:t>grond</a:t>
            </a:r>
            <a:endParaRPr lang="en-GB" dirty="0"/>
          </a:p>
          <a:p>
            <a:pPr marL="0" indent="0">
              <a:buNone/>
            </a:pPr>
            <a:endParaRPr lang="en-GB" dirty="0"/>
          </a:p>
          <a:p>
            <a:r>
              <a:rPr lang="en-GB" dirty="0" err="1"/>
              <a:t>Duidelijke</a:t>
            </a:r>
            <a:r>
              <a:rPr lang="en-GB" dirty="0"/>
              <a:t> </a:t>
            </a:r>
            <a:r>
              <a:rPr lang="en-GB" dirty="0" err="1"/>
              <a:t>groeiwinst</a:t>
            </a:r>
            <a:r>
              <a:rPr lang="en-GB" dirty="0"/>
              <a:t> </a:t>
            </a:r>
            <a:r>
              <a:rPr lang="en-GB" dirty="0" err="1"/>
              <a:t>bij</a:t>
            </a:r>
            <a:r>
              <a:rPr lang="en-GB" dirty="0"/>
              <a:t> </a:t>
            </a:r>
            <a:r>
              <a:rPr lang="en-GB" dirty="0" err="1"/>
              <a:t>Pyrus</a:t>
            </a:r>
            <a:r>
              <a:rPr lang="en-GB" dirty="0"/>
              <a:t>, </a:t>
            </a:r>
            <a:r>
              <a:rPr lang="en-GB" dirty="0" err="1"/>
              <a:t>Sorbus</a:t>
            </a:r>
            <a:r>
              <a:rPr lang="en-GB" dirty="0"/>
              <a:t> en </a:t>
            </a:r>
            <a:r>
              <a:rPr lang="en-GB" dirty="0" err="1"/>
              <a:t>Quercus</a:t>
            </a:r>
            <a:r>
              <a:rPr lang="en-GB" dirty="0"/>
              <a:t>   NIET </a:t>
            </a:r>
            <a:r>
              <a:rPr lang="en-GB" dirty="0" err="1"/>
              <a:t>bij</a:t>
            </a:r>
            <a:r>
              <a:rPr lang="en-GB" dirty="0"/>
              <a:t> </a:t>
            </a:r>
            <a:r>
              <a:rPr lang="en-GB" dirty="0" err="1"/>
              <a:t>Ulmus</a:t>
            </a:r>
            <a:endParaRPr lang="en-GB" dirty="0"/>
          </a:p>
          <a:p>
            <a:endParaRPr lang="en-GB" dirty="0"/>
          </a:p>
          <a:p>
            <a:r>
              <a:rPr lang="en-GB" dirty="0" err="1"/>
              <a:t>Economische</a:t>
            </a:r>
            <a:r>
              <a:rPr lang="en-GB" dirty="0"/>
              <a:t> </a:t>
            </a:r>
            <a:r>
              <a:rPr lang="en-GB" dirty="0" err="1"/>
              <a:t>afweging</a:t>
            </a:r>
            <a:r>
              <a:rPr lang="en-GB" dirty="0"/>
              <a:t> </a:t>
            </a:r>
            <a:r>
              <a:rPr lang="en-GB" dirty="0" err="1"/>
              <a:t>voor</a:t>
            </a:r>
            <a:r>
              <a:rPr lang="en-GB" dirty="0"/>
              <a:t> </a:t>
            </a:r>
            <a:r>
              <a:rPr lang="en-GB" dirty="0" err="1"/>
              <a:t>welke</a:t>
            </a:r>
            <a:r>
              <a:rPr lang="en-GB" dirty="0"/>
              <a:t> </a:t>
            </a:r>
            <a:r>
              <a:rPr lang="en-GB" dirty="0" err="1"/>
              <a:t>soorten</a:t>
            </a:r>
            <a:r>
              <a:rPr lang="en-GB" dirty="0"/>
              <a:t> </a:t>
            </a:r>
            <a:r>
              <a:rPr lang="en-GB" dirty="0" err="1"/>
              <a:t>deze</a:t>
            </a:r>
            <a:r>
              <a:rPr lang="en-GB" dirty="0"/>
              <a:t> </a:t>
            </a:r>
            <a:r>
              <a:rPr lang="en-GB" dirty="0" err="1"/>
              <a:t>teeltwijze</a:t>
            </a:r>
            <a:r>
              <a:rPr lang="en-GB" dirty="0"/>
              <a:t> </a:t>
            </a:r>
            <a:r>
              <a:rPr lang="en-GB" dirty="0" err="1"/>
              <a:t>interessant</a:t>
            </a:r>
            <a:r>
              <a:rPr lang="en-GB" dirty="0"/>
              <a:t> is</a:t>
            </a:r>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458378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endParaRPr lang="nl-NL"/>
          </a:p>
        </p:txBody>
      </p:sp>
      <p:sp>
        <p:nvSpPr>
          <p:cNvPr id="3" name="Text Placeholder 2"/>
          <p:cNvSpPr>
            <a:spLocks noGrp="1"/>
          </p:cNvSpPr>
          <p:nvPr>
            <p:ph type="body" sz="quarter" idx="10"/>
          </p:nvPr>
        </p:nvSpPr>
        <p:spPr/>
        <p:txBody>
          <a:bodyPr/>
          <a:lstStyle/>
          <a:p>
            <a:pPr marL="0" indent="0">
              <a:buNone/>
            </a:pPr>
            <a:endParaRPr lang="nl-NL"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8238" y="1014414"/>
            <a:ext cx="6858000" cy="453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60620" y="1552137"/>
            <a:ext cx="3429000" cy="738664"/>
          </a:xfrm>
          <a:prstGeom prst="rect">
            <a:avLst/>
          </a:prstGeom>
        </p:spPr>
        <p:txBody>
          <a:bodyPr>
            <a:spAutoFit/>
          </a:bodyPr>
          <a:lstStyle/>
          <a:p>
            <a:r>
              <a:rPr lang="nl-NL" sz="1350" dirty="0">
                <a:solidFill>
                  <a:srgbClr val="FFFFFF"/>
                </a:solidFill>
                <a:latin typeface="Verdana"/>
              </a:rPr>
              <a:t>‘</a:t>
            </a:r>
            <a:r>
              <a:rPr lang="nl-NL" sz="2100" dirty="0">
                <a:solidFill>
                  <a:srgbClr val="FFFFFF"/>
                </a:solidFill>
                <a:latin typeface="Verdana"/>
              </a:rPr>
              <a:t>Hangende ’ </a:t>
            </a:r>
          </a:p>
          <a:p>
            <a:r>
              <a:rPr lang="nl-NL" sz="2100" dirty="0">
                <a:solidFill>
                  <a:srgbClr val="FFFFFF"/>
                </a:solidFill>
                <a:latin typeface="Verdana"/>
              </a:rPr>
              <a:t>containers</a:t>
            </a:r>
          </a:p>
        </p:txBody>
      </p:sp>
      <p:sp>
        <p:nvSpPr>
          <p:cNvPr id="4" name="Rectangle 3"/>
          <p:cNvSpPr/>
          <p:nvPr/>
        </p:nvSpPr>
        <p:spPr>
          <a:xfrm>
            <a:off x="5315713" y="1274717"/>
            <a:ext cx="1997663" cy="784830"/>
          </a:xfrm>
          <a:prstGeom prst="rect">
            <a:avLst/>
          </a:prstGeom>
        </p:spPr>
        <p:txBody>
          <a:bodyPr wrap="none">
            <a:spAutoFit/>
          </a:bodyPr>
          <a:lstStyle/>
          <a:p>
            <a:r>
              <a:rPr lang="nl-NL" sz="2250" dirty="0">
                <a:solidFill>
                  <a:schemeClr val="bg2"/>
                </a:solidFill>
                <a:latin typeface="Verdana" pitchFamily="34" charset="0"/>
              </a:rPr>
              <a:t>‘Hangende ’ </a:t>
            </a:r>
          </a:p>
          <a:p>
            <a:r>
              <a:rPr lang="nl-NL" sz="2250" dirty="0">
                <a:solidFill>
                  <a:schemeClr val="bg2"/>
                </a:solidFill>
                <a:latin typeface="Verdana" pitchFamily="34" charset="0"/>
              </a:rPr>
              <a:t>containers</a:t>
            </a:r>
            <a:endParaRPr lang="en-GB" sz="1350" dirty="0">
              <a:solidFill>
                <a:schemeClr val="bg2"/>
              </a:solidFill>
            </a:endParaRPr>
          </a:p>
        </p:txBody>
      </p:sp>
    </p:spTree>
    <p:extLst>
      <p:ext uri="{BB962C8B-B14F-4D97-AF65-F5344CB8AC3E}">
        <p14:creationId xmlns:p14="http://schemas.microsoft.com/office/powerpoint/2010/main" val="4137168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2"/>
            <a:ext cx="6332097" cy="978458"/>
          </a:xfrm>
        </p:spPr>
        <p:txBody>
          <a:bodyPr>
            <a:normAutofit fontScale="90000"/>
          </a:bodyPr>
          <a:lstStyle/>
          <a:p>
            <a:r>
              <a:rPr lang="nl-NL" dirty="0"/>
              <a:t>‘Hangende ’ containers</a:t>
            </a:r>
            <a:br>
              <a:rPr lang="nl-NL" dirty="0"/>
            </a:br>
            <a:endParaRPr lang="nl-NL" dirty="0"/>
          </a:p>
        </p:txBody>
      </p:sp>
      <p:sp>
        <p:nvSpPr>
          <p:cNvPr id="3" name="Text Placeholder 2"/>
          <p:cNvSpPr>
            <a:spLocks noGrp="1"/>
          </p:cNvSpPr>
          <p:nvPr>
            <p:ph type="body" sz="quarter" idx="10"/>
          </p:nvPr>
        </p:nvSpPr>
        <p:spPr/>
        <p:txBody>
          <a:bodyPr/>
          <a:lstStyle/>
          <a:p>
            <a:pPr marL="0" indent="0">
              <a:buNone/>
            </a:pPr>
            <a:endParaRPr lang="nl-NL"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0874" y="1438991"/>
            <a:ext cx="6611540" cy="406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079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732" y="1029891"/>
            <a:ext cx="6332097" cy="593738"/>
          </a:xfrm>
        </p:spPr>
        <p:txBody>
          <a:bodyPr>
            <a:normAutofit fontScale="90000"/>
          </a:bodyPr>
          <a:lstStyle/>
          <a:p>
            <a:r>
              <a:rPr lang="nl-NL" dirty="0"/>
              <a:t>‘Hangende ’ containers</a:t>
            </a:r>
            <a:endParaRPr lang="en-GB" dirty="0"/>
          </a:p>
        </p:txBody>
      </p:sp>
      <p:sp>
        <p:nvSpPr>
          <p:cNvPr id="3" name="Text Placeholder 2"/>
          <p:cNvSpPr>
            <a:spLocks noGrp="1"/>
          </p:cNvSpPr>
          <p:nvPr>
            <p:ph type="body" sz="quarter" idx="10"/>
          </p:nvPr>
        </p:nvSpPr>
        <p:spPr/>
        <p:txBody>
          <a:bodyPr/>
          <a:lstStyle/>
          <a:p>
            <a:pPr marL="0" indent="0">
              <a:buNone/>
            </a:pPr>
            <a:r>
              <a:rPr lang="en-GB" dirty="0" err="1"/>
              <a:t>Voordelen</a:t>
            </a:r>
            <a:endParaRPr lang="en-GB" dirty="0"/>
          </a:p>
          <a:p>
            <a:r>
              <a:rPr lang="en-GB" dirty="0" err="1"/>
              <a:t>Gewassturing</a:t>
            </a:r>
            <a:endParaRPr lang="en-GB" dirty="0"/>
          </a:p>
          <a:p>
            <a:r>
              <a:rPr lang="en-GB" dirty="0" err="1"/>
              <a:t>Bij</a:t>
            </a:r>
            <a:r>
              <a:rPr lang="en-GB" dirty="0"/>
              <a:t> </a:t>
            </a:r>
            <a:r>
              <a:rPr lang="en-GB" dirty="0" err="1"/>
              <a:t>gebruik</a:t>
            </a:r>
            <a:r>
              <a:rPr lang="en-GB" dirty="0"/>
              <a:t> </a:t>
            </a:r>
            <a:r>
              <a:rPr lang="en-GB" dirty="0" err="1"/>
              <a:t>sleufpotten</a:t>
            </a:r>
            <a:r>
              <a:rPr lang="en-GB" dirty="0"/>
              <a:t> - </a:t>
            </a:r>
            <a:r>
              <a:rPr lang="en-GB" dirty="0" err="1"/>
              <a:t>wortelontwikkeling</a:t>
            </a:r>
            <a:endParaRPr lang="en-GB" dirty="0"/>
          </a:p>
          <a:p>
            <a:r>
              <a:rPr lang="en-GB" dirty="0"/>
              <a:t>ARBO</a:t>
            </a:r>
          </a:p>
          <a:p>
            <a:r>
              <a:rPr lang="en-GB" dirty="0" err="1"/>
              <a:t>Flexibel</a:t>
            </a:r>
            <a:r>
              <a:rPr lang="en-GB" dirty="0"/>
              <a:t> </a:t>
            </a:r>
            <a:r>
              <a:rPr lang="en-GB" dirty="0" err="1"/>
              <a:t>oogsten</a:t>
            </a:r>
            <a:r>
              <a:rPr lang="en-GB" dirty="0"/>
              <a:t>, </a:t>
            </a:r>
            <a:r>
              <a:rPr lang="en-GB" dirty="0" err="1"/>
              <a:t>m.n</a:t>
            </a:r>
            <a:r>
              <a:rPr lang="en-GB" dirty="0"/>
              <a:t>. </a:t>
            </a:r>
            <a:r>
              <a:rPr lang="en-GB" dirty="0" err="1"/>
              <a:t>geschikt</a:t>
            </a:r>
            <a:r>
              <a:rPr lang="en-GB" dirty="0"/>
              <a:t> </a:t>
            </a:r>
            <a:r>
              <a:rPr lang="en-GB" dirty="0" err="1"/>
              <a:t>voor</a:t>
            </a:r>
            <a:r>
              <a:rPr lang="en-GB" dirty="0"/>
              <a:t> </a:t>
            </a:r>
            <a:r>
              <a:rPr lang="en-GB" dirty="0" err="1"/>
              <a:t>kleinere</a:t>
            </a:r>
            <a:r>
              <a:rPr lang="en-GB" dirty="0"/>
              <a:t> </a:t>
            </a:r>
            <a:r>
              <a:rPr lang="en-GB" dirty="0" err="1"/>
              <a:t>bedrijven</a:t>
            </a:r>
            <a:endParaRPr lang="en-GB" dirty="0"/>
          </a:p>
          <a:p>
            <a:pPr marL="0" indent="0">
              <a:buNone/>
            </a:pPr>
            <a:endParaRPr lang="en-GB" dirty="0"/>
          </a:p>
          <a:p>
            <a:endParaRPr lang="en-GB" dirty="0"/>
          </a:p>
        </p:txBody>
      </p:sp>
    </p:spTree>
    <p:extLst>
      <p:ext uri="{BB962C8B-B14F-4D97-AF65-F5344CB8AC3E}">
        <p14:creationId xmlns:p14="http://schemas.microsoft.com/office/powerpoint/2010/main" val="2790419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B59B7-4606-4535-AB15-15A342D67498}"/>
              </a:ext>
            </a:extLst>
          </p:cNvPr>
          <p:cNvSpPr>
            <a:spLocks noGrp="1"/>
          </p:cNvSpPr>
          <p:nvPr>
            <p:ph type="title"/>
          </p:nvPr>
        </p:nvSpPr>
        <p:spPr/>
        <p:txBody>
          <a:bodyPr/>
          <a:lstStyle/>
          <a:p>
            <a:r>
              <a:rPr lang="nl-NL" dirty="0"/>
              <a:t>Opdracht les 4 N2</a:t>
            </a:r>
          </a:p>
        </p:txBody>
      </p:sp>
      <p:pic>
        <p:nvPicPr>
          <p:cNvPr id="4" name="Afbeelding 3">
            <a:extLst>
              <a:ext uri="{FF2B5EF4-FFF2-40B4-BE49-F238E27FC236}">
                <a16:creationId xmlns:a16="http://schemas.microsoft.com/office/drawing/2014/main" id="{8D7EE5D6-1687-48AE-B1EA-455EF05D727F}"/>
              </a:ext>
            </a:extLst>
          </p:cNvPr>
          <p:cNvPicPr>
            <a:picLocks noChangeAspect="1"/>
          </p:cNvPicPr>
          <p:nvPr/>
        </p:nvPicPr>
        <p:blipFill>
          <a:blip r:embed="rId2"/>
          <a:stretch>
            <a:fillRect/>
          </a:stretch>
        </p:blipFill>
        <p:spPr>
          <a:xfrm>
            <a:off x="127794" y="2465388"/>
            <a:ext cx="5169421" cy="3299630"/>
          </a:xfrm>
          <a:prstGeom prst="rect">
            <a:avLst/>
          </a:prstGeom>
        </p:spPr>
      </p:pic>
      <p:pic>
        <p:nvPicPr>
          <p:cNvPr id="5" name="Afbeelding 4">
            <a:extLst>
              <a:ext uri="{FF2B5EF4-FFF2-40B4-BE49-F238E27FC236}">
                <a16:creationId xmlns:a16="http://schemas.microsoft.com/office/drawing/2014/main" id="{C2AD20C0-D305-43BC-932F-2351A3D6D5A6}"/>
              </a:ext>
            </a:extLst>
          </p:cNvPr>
          <p:cNvPicPr>
            <a:picLocks noChangeAspect="1"/>
          </p:cNvPicPr>
          <p:nvPr/>
        </p:nvPicPr>
        <p:blipFill>
          <a:blip r:embed="rId3"/>
          <a:stretch>
            <a:fillRect/>
          </a:stretch>
        </p:blipFill>
        <p:spPr>
          <a:xfrm>
            <a:off x="5054600" y="1344811"/>
            <a:ext cx="4094268" cy="2221772"/>
          </a:xfrm>
          <a:prstGeom prst="rect">
            <a:avLst/>
          </a:prstGeom>
        </p:spPr>
      </p:pic>
      <p:sp>
        <p:nvSpPr>
          <p:cNvPr id="6" name="Tekstvak 5">
            <a:extLst>
              <a:ext uri="{FF2B5EF4-FFF2-40B4-BE49-F238E27FC236}">
                <a16:creationId xmlns:a16="http://schemas.microsoft.com/office/drawing/2014/main" id="{5AAF5C1F-F5A1-4F6E-A4A8-AB710D0D6306}"/>
              </a:ext>
            </a:extLst>
          </p:cNvPr>
          <p:cNvSpPr txBox="1"/>
          <p:nvPr/>
        </p:nvSpPr>
        <p:spPr>
          <a:xfrm>
            <a:off x="5757333" y="3972983"/>
            <a:ext cx="2709334" cy="300082"/>
          </a:xfrm>
          <a:prstGeom prst="rect">
            <a:avLst/>
          </a:prstGeom>
          <a:noFill/>
        </p:spPr>
        <p:txBody>
          <a:bodyPr wrap="square" rtlCol="0">
            <a:spAutoFit/>
          </a:bodyPr>
          <a:lstStyle/>
          <a:p>
            <a:r>
              <a:rPr lang="nl-NL" sz="1350" dirty="0"/>
              <a:t>Opdracht 1 en 2 van de </a:t>
            </a:r>
            <a:r>
              <a:rPr lang="nl-NL" sz="1350" dirty="0" err="1"/>
              <a:t>webquest</a:t>
            </a:r>
            <a:endParaRPr lang="nl-NL" sz="1350" dirty="0"/>
          </a:p>
        </p:txBody>
      </p:sp>
    </p:spTree>
    <p:extLst>
      <p:ext uri="{BB962C8B-B14F-4D97-AF65-F5344CB8AC3E}">
        <p14:creationId xmlns:p14="http://schemas.microsoft.com/office/powerpoint/2010/main" val="1920556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B59B7-4606-4535-AB15-15A342D67498}"/>
              </a:ext>
            </a:extLst>
          </p:cNvPr>
          <p:cNvSpPr>
            <a:spLocks noGrp="1"/>
          </p:cNvSpPr>
          <p:nvPr>
            <p:ph type="title"/>
          </p:nvPr>
        </p:nvSpPr>
        <p:spPr/>
        <p:txBody>
          <a:bodyPr/>
          <a:lstStyle/>
          <a:p>
            <a:r>
              <a:rPr lang="nl-NL" dirty="0"/>
              <a:t>Opdracht les 4 N3-4</a:t>
            </a:r>
          </a:p>
        </p:txBody>
      </p:sp>
      <p:pic>
        <p:nvPicPr>
          <p:cNvPr id="3" name="Afbeelding 2">
            <a:extLst>
              <a:ext uri="{FF2B5EF4-FFF2-40B4-BE49-F238E27FC236}">
                <a16:creationId xmlns:a16="http://schemas.microsoft.com/office/drawing/2014/main" id="{23B4DA9F-04C7-4C34-A1AE-241EAFCECE18}"/>
              </a:ext>
            </a:extLst>
          </p:cNvPr>
          <p:cNvPicPr>
            <a:picLocks noChangeAspect="1"/>
          </p:cNvPicPr>
          <p:nvPr/>
        </p:nvPicPr>
        <p:blipFill>
          <a:blip r:embed="rId2"/>
          <a:stretch>
            <a:fillRect/>
          </a:stretch>
        </p:blipFill>
        <p:spPr>
          <a:xfrm>
            <a:off x="1335352" y="1792552"/>
            <a:ext cx="2900363" cy="3814763"/>
          </a:xfrm>
          <a:prstGeom prst="rect">
            <a:avLst/>
          </a:prstGeom>
        </p:spPr>
      </p:pic>
      <p:pic>
        <p:nvPicPr>
          <p:cNvPr id="7" name="Afbeelding 6">
            <a:extLst>
              <a:ext uri="{FF2B5EF4-FFF2-40B4-BE49-F238E27FC236}">
                <a16:creationId xmlns:a16="http://schemas.microsoft.com/office/drawing/2014/main" id="{09C74C85-1DD5-424C-A175-D456D783C7EE}"/>
              </a:ext>
            </a:extLst>
          </p:cNvPr>
          <p:cNvPicPr>
            <a:picLocks noChangeAspect="1"/>
          </p:cNvPicPr>
          <p:nvPr/>
        </p:nvPicPr>
        <p:blipFill>
          <a:blip r:embed="rId3"/>
          <a:stretch>
            <a:fillRect/>
          </a:stretch>
        </p:blipFill>
        <p:spPr>
          <a:xfrm>
            <a:off x="4999612" y="2008716"/>
            <a:ext cx="3801753" cy="2288911"/>
          </a:xfrm>
          <a:prstGeom prst="rect">
            <a:avLst/>
          </a:prstGeom>
        </p:spPr>
      </p:pic>
      <p:sp>
        <p:nvSpPr>
          <p:cNvPr id="8" name="Tekstvak 7">
            <a:extLst>
              <a:ext uri="{FF2B5EF4-FFF2-40B4-BE49-F238E27FC236}">
                <a16:creationId xmlns:a16="http://schemas.microsoft.com/office/drawing/2014/main" id="{FC1F0220-02C5-4FE9-98E1-690AD016080F}"/>
              </a:ext>
            </a:extLst>
          </p:cNvPr>
          <p:cNvSpPr txBox="1"/>
          <p:nvPr/>
        </p:nvSpPr>
        <p:spPr>
          <a:xfrm>
            <a:off x="5257800" y="4464050"/>
            <a:ext cx="3005667" cy="300082"/>
          </a:xfrm>
          <a:prstGeom prst="rect">
            <a:avLst/>
          </a:prstGeom>
          <a:noFill/>
        </p:spPr>
        <p:txBody>
          <a:bodyPr wrap="square" rtlCol="0">
            <a:spAutoFit/>
          </a:bodyPr>
          <a:lstStyle/>
          <a:p>
            <a:r>
              <a:rPr lang="nl-NL" sz="1350" dirty="0"/>
              <a:t>Opdracht 2 van de </a:t>
            </a:r>
            <a:r>
              <a:rPr lang="nl-NL" sz="1350" dirty="0" err="1"/>
              <a:t>webquest</a:t>
            </a:r>
            <a:endParaRPr lang="nl-NL" sz="1350" dirty="0"/>
          </a:p>
        </p:txBody>
      </p:sp>
    </p:spTree>
    <p:extLst>
      <p:ext uri="{BB962C8B-B14F-4D97-AF65-F5344CB8AC3E}">
        <p14:creationId xmlns:p14="http://schemas.microsoft.com/office/powerpoint/2010/main" val="1555593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2" name="Tekstvak 1">
            <a:extLst>
              <a:ext uri="{FF2B5EF4-FFF2-40B4-BE49-F238E27FC236}">
                <a16:creationId xmlns:a16="http://schemas.microsoft.com/office/drawing/2014/main" id="{C540692A-C260-49E8-9FF2-4A4B9CC5EFE7}"/>
              </a:ext>
            </a:extLst>
          </p:cNvPr>
          <p:cNvSpPr txBox="1"/>
          <p:nvPr/>
        </p:nvSpPr>
        <p:spPr>
          <a:xfrm>
            <a:off x="2260600" y="962579"/>
            <a:ext cx="5181996" cy="461665"/>
          </a:xfrm>
          <a:prstGeom prst="rect">
            <a:avLst/>
          </a:prstGeom>
          <a:noFill/>
        </p:spPr>
        <p:txBody>
          <a:bodyPr wrap="none" rtlCol="0">
            <a:spAutoFit/>
          </a:bodyPr>
          <a:lstStyle/>
          <a:p>
            <a:r>
              <a:rPr lang="nl-NL" sz="2400" dirty="0"/>
              <a:t>Percelen klaarmaken voor de boomteelt</a:t>
            </a:r>
          </a:p>
        </p:txBody>
      </p:sp>
      <p:sp>
        <p:nvSpPr>
          <p:cNvPr id="3" name="Rechthoek 2">
            <a:extLst>
              <a:ext uri="{FF2B5EF4-FFF2-40B4-BE49-F238E27FC236}">
                <a16:creationId xmlns:a16="http://schemas.microsoft.com/office/drawing/2014/main" id="{EB275E3B-AABD-43BC-A09D-4E261CFACFFF}"/>
              </a:ext>
            </a:extLst>
          </p:cNvPr>
          <p:cNvSpPr/>
          <p:nvPr/>
        </p:nvSpPr>
        <p:spPr>
          <a:xfrm>
            <a:off x="2260600" y="1758950"/>
            <a:ext cx="5274733" cy="3139321"/>
          </a:xfrm>
          <a:prstGeom prst="rect">
            <a:avLst/>
          </a:prstGeom>
        </p:spPr>
        <p:txBody>
          <a:bodyPr wrap="square">
            <a:spAutoFit/>
          </a:bodyPr>
          <a:lstStyle/>
          <a:p>
            <a:r>
              <a:rPr lang="nl-NL" dirty="0"/>
              <a:t>Volle grond</a:t>
            </a:r>
          </a:p>
          <a:p>
            <a:endParaRPr lang="nl-NL" dirty="0"/>
          </a:p>
          <a:p>
            <a:r>
              <a:rPr lang="nl-NL" dirty="0"/>
              <a:t>De conditie van een perceel vergt veel aandacht, maar dit schiet er nog wel eens bij. </a:t>
            </a:r>
          </a:p>
          <a:p>
            <a:r>
              <a:rPr lang="nl-NL" dirty="0"/>
              <a:t>Vanwege onbekendheid met de bodem worden problemen, die veroorzaakt worden door tekortkomingen in de bodem, daar niet aan toegeschreven.</a:t>
            </a:r>
          </a:p>
          <a:p>
            <a:r>
              <a:rPr lang="nl-NL" dirty="0"/>
              <a:t>In het volgende worden een aantal maatregelen beschreven die een rol spelen bij het bodemonderhoud.</a:t>
            </a:r>
          </a:p>
        </p:txBody>
      </p:sp>
    </p:spTree>
    <p:extLst>
      <p:ext uri="{BB962C8B-B14F-4D97-AF65-F5344CB8AC3E}">
        <p14:creationId xmlns:p14="http://schemas.microsoft.com/office/powerpoint/2010/main" val="227660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3" name="Rechthoek 2">
            <a:extLst>
              <a:ext uri="{FF2B5EF4-FFF2-40B4-BE49-F238E27FC236}">
                <a16:creationId xmlns:a16="http://schemas.microsoft.com/office/drawing/2014/main" id="{0C45A5AB-5355-49EE-BF93-84801DB7B5ED}"/>
              </a:ext>
            </a:extLst>
          </p:cNvPr>
          <p:cNvSpPr/>
          <p:nvPr/>
        </p:nvSpPr>
        <p:spPr>
          <a:xfrm>
            <a:off x="2531534" y="1037488"/>
            <a:ext cx="4572000" cy="1200329"/>
          </a:xfrm>
          <a:prstGeom prst="rect">
            <a:avLst/>
          </a:prstGeom>
        </p:spPr>
        <p:txBody>
          <a:bodyPr>
            <a:spAutoFit/>
          </a:bodyPr>
          <a:lstStyle/>
          <a:p>
            <a:r>
              <a:rPr lang="nl-NL" dirty="0"/>
              <a:t>Bij de voorbereiding van een perceel worden veel fouten gemaakt. Bodembewerking en eventueel gebruik van compost kunnen aan de hand van een profielkuil worden vastgesteld. </a:t>
            </a:r>
          </a:p>
        </p:txBody>
      </p:sp>
      <p:pic>
        <p:nvPicPr>
          <p:cNvPr id="5" name="Afbeelding 4">
            <a:extLst>
              <a:ext uri="{FF2B5EF4-FFF2-40B4-BE49-F238E27FC236}">
                <a16:creationId xmlns:a16="http://schemas.microsoft.com/office/drawing/2014/main" id="{8DFA449D-51E2-4DC1-83B7-6449CB4FC9B1}"/>
              </a:ext>
            </a:extLst>
          </p:cNvPr>
          <p:cNvPicPr>
            <a:picLocks noChangeAspect="1"/>
          </p:cNvPicPr>
          <p:nvPr/>
        </p:nvPicPr>
        <p:blipFill>
          <a:blip r:embed="rId2"/>
          <a:stretch>
            <a:fillRect/>
          </a:stretch>
        </p:blipFill>
        <p:spPr>
          <a:xfrm>
            <a:off x="2596358" y="2304377"/>
            <a:ext cx="2647418" cy="2171888"/>
          </a:xfrm>
          <a:prstGeom prst="rect">
            <a:avLst/>
          </a:prstGeom>
        </p:spPr>
      </p:pic>
      <p:pic>
        <p:nvPicPr>
          <p:cNvPr id="7" name="Afbeelding 6">
            <a:extLst>
              <a:ext uri="{FF2B5EF4-FFF2-40B4-BE49-F238E27FC236}">
                <a16:creationId xmlns:a16="http://schemas.microsoft.com/office/drawing/2014/main" id="{94F1D660-C3A4-49C6-9928-881FCC5C4206}"/>
              </a:ext>
            </a:extLst>
          </p:cNvPr>
          <p:cNvPicPr>
            <a:picLocks noChangeAspect="1"/>
          </p:cNvPicPr>
          <p:nvPr/>
        </p:nvPicPr>
        <p:blipFill>
          <a:blip r:embed="rId3"/>
          <a:stretch>
            <a:fillRect/>
          </a:stretch>
        </p:blipFill>
        <p:spPr>
          <a:xfrm>
            <a:off x="5360056" y="2304377"/>
            <a:ext cx="2437088" cy="2171888"/>
          </a:xfrm>
          <a:prstGeom prst="rect">
            <a:avLst/>
          </a:prstGeom>
        </p:spPr>
      </p:pic>
    </p:spTree>
    <p:extLst>
      <p:ext uri="{BB962C8B-B14F-4D97-AF65-F5344CB8AC3E}">
        <p14:creationId xmlns:p14="http://schemas.microsoft.com/office/powerpoint/2010/main" val="4271621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pic>
        <p:nvPicPr>
          <p:cNvPr id="3" name="Afbeelding 2">
            <a:extLst>
              <a:ext uri="{FF2B5EF4-FFF2-40B4-BE49-F238E27FC236}">
                <a16:creationId xmlns:a16="http://schemas.microsoft.com/office/drawing/2014/main" id="{3312BEA8-6DF4-4A91-9ADF-9EDF9413CCDB}"/>
              </a:ext>
            </a:extLst>
          </p:cNvPr>
          <p:cNvPicPr>
            <a:picLocks noChangeAspect="1"/>
          </p:cNvPicPr>
          <p:nvPr/>
        </p:nvPicPr>
        <p:blipFill>
          <a:blip r:embed="rId2"/>
          <a:stretch>
            <a:fillRect/>
          </a:stretch>
        </p:blipFill>
        <p:spPr>
          <a:xfrm>
            <a:off x="2164558" y="2343056"/>
            <a:ext cx="2647418" cy="2171888"/>
          </a:xfrm>
          <a:prstGeom prst="rect">
            <a:avLst/>
          </a:prstGeom>
        </p:spPr>
      </p:pic>
      <p:sp>
        <p:nvSpPr>
          <p:cNvPr id="5" name="Rechthoek 4">
            <a:extLst>
              <a:ext uri="{FF2B5EF4-FFF2-40B4-BE49-F238E27FC236}">
                <a16:creationId xmlns:a16="http://schemas.microsoft.com/office/drawing/2014/main" id="{0B566979-9EFC-4BC7-8766-7E45C856A8C0}"/>
              </a:ext>
            </a:extLst>
          </p:cNvPr>
          <p:cNvSpPr/>
          <p:nvPr/>
        </p:nvSpPr>
        <p:spPr>
          <a:xfrm>
            <a:off x="4983107" y="2359114"/>
            <a:ext cx="3127960" cy="2308324"/>
          </a:xfrm>
          <a:prstGeom prst="rect">
            <a:avLst/>
          </a:prstGeom>
        </p:spPr>
        <p:txBody>
          <a:bodyPr wrap="square">
            <a:spAutoFit/>
          </a:bodyPr>
          <a:lstStyle/>
          <a:p>
            <a:r>
              <a:rPr lang="nl-NL" dirty="0"/>
              <a:t>Dit perceel heeft eerst een jaar een groenbemester gehad, is daarna geëgaliseerd en geploegd. Het jaar hierna volgde een grasgroenbemester. Vanwege veel plasvorming is de grond tot ca 60 cm gewoeld en opnieuw geploegd.</a:t>
            </a:r>
          </a:p>
        </p:txBody>
      </p:sp>
    </p:spTree>
    <p:extLst>
      <p:ext uri="{BB962C8B-B14F-4D97-AF65-F5344CB8AC3E}">
        <p14:creationId xmlns:p14="http://schemas.microsoft.com/office/powerpoint/2010/main" val="73968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pic>
        <p:nvPicPr>
          <p:cNvPr id="3" name="Afbeelding 2">
            <a:extLst>
              <a:ext uri="{FF2B5EF4-FFF2-40B4-BE49-F238E27FC236}">
                <a16:creationId xmlns:a16="http://schemas.microsoft.com/office/drawing/2014/main" id="{54BBF819-2ED5-49E6-80FF-91BC0B86BFD7}"/>
              </a:ext>
            </a:extLst>
          </p:cNvPr>
          <p:cNvPicPr>
            <a:picLocks noChangeAspect="1"/>
          </p:cNvPicPr>
          <p:nvPr/>
        </p:nvPicPr>
        <p:blipFill>
          <a:blip r:embed="rId2"/>
          <a:stretch>
            <a:fillRect/>
          </a:stretch>
        </p:blipFill>
        <p:spPr>
          <a:xfrm>
            <a:off x="2134912" y="2359114"/>
            <a:ext cx="2437088" cy="2171888"/>
          </a:xfrm>
          <a:prstGeom prst="rect">
            <a:avLst/>
          </a:prstGeom>
        </p:spPr>
      </p:pic>
      <p:sp>
        <p:nvSpPr>
          <p:cNvPr id="4" name="Rechthoek 3">
            <a:extLst>
              <a:ext uri="{FF2B5EF4-FFF2-40B4-BE49-F238E27FC236}">
                <a16:creationId xmlns:a16="http://schemas.microsoft.com/office/drawing/2014/main" id="{CC4FFE0D-FA4A-4642-9FE6-E804A889B444}"/>
              </a:ext>
            </a:extLst>
          </p:cNvPr>
          <p:cNvSpPr/>
          <p:nvPr/>
        </p:nvSpPr>
        <p:spPr>
          <a:xfrm>
            <a:off x="4713487" y="2362208"/>
            <a:ext cx="2878667" cy="2308324"/>
          </a:xfrm>
          <a:prstGeom prst="rect">
            <a:avLst/>
          </a:prstGeom>
        </p:spPr>
        <p:txBody>
          <a:bodyPr wrap="square">
            <a:spAutoFit/>
          </a:bodyPr>
          <a:lstStyle/>
          <a:p>
            <a:r>
              <a:rPr lang="nl-NL" dirty="0"/>
              <a:t>Hier, het perceel ervoor zijn veel minder bodembewerkingen toegepast. De oorzaak van de problemen ligt in veel teveel bodembewerkingen en te vaak rijden met zware apparatuur. </a:t>
            </a:r>
          </a:p>
        </p:txBody>
      </p:sp>
    </p:spTree>
    <p:extLst>
      <p:ext uri="{BB962C8B-B14F-4D97-AF65-F5344CB8AC3E}">
        <p14:creationId xmlns:p14="http://schemas.microsoft.com/office/powerpoint/2010/main" val="3991011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926382F-BACE-455D-B104-DB90A54A2B25}"/>
              </a:ext>
            </a:extLst>
          </p:cNvPr>
          <p:cNvPicPr>
            <a:picLocks noChangeAspect="1"/>
          </p:cNvPicPr>
          <p:nvPr/>
        </p:nvPicPr>
        <p:blipFill>
          <a:blip r:embed="rId2"/>
          <a:stretch>
            <a:fillRect/>
          </a:stretch>
        </p:blipFill>
        <p:spPr>
          <a:xfrm>
            <a:off x="3038716" y="1068917"/>
            <a:ext cx="4843751" cy="4682740"/>
          </a:xfrm>
          <a:prstGeom prst="rect">
            <a:avLst/>
          </a:prstGeom>
        </p:spPr>
      </p:pic>
      <p:sp>
        <p:nvSpPr>
          <p:cNvPr id="6" name="Tekstvak 5"/>
          <p:cNvSpPr txBox="1"/>
          <p:nvPr/>
        </p:nvSpPr>
        <p:spPr>
          <a:xfrm>
            <a:off x="764628" y="1401160"/>
            <a:ext cx="1276568" cy="1938992"/>
          </a:xfrm>
          <a:prstGeom prst="rect">
            <a:avLst/>
          </a:prstGeom>
          <a:noFill/>
        </p:spPr>
        <p:txBody>
          <a:bodyPr wrap="none" rtlCol="0">
            <a:spAutoFit/>
          </a:bodyPr>
          <a:lstStyle/>
          <a:p>
            <a:r>
              <a:rPr lang="nl-NL" sz="3300" dirty="0"/>
              <a:t>Les 3</a:t>
            </a:r>
          </a:p>
          <a:p>
            <a:endParaRPr lang="nl-NL" sz="3300" dirty="0"/>
          </a:p>
          <a:p>
            <a:endParaRPr lang="nl-NL" sz="3300" dirty="0"/>
          </a:p>
          <a:p>
            <a:r>
              <a:rPr lang="nl-NL" sz="2100" dirty="0"/>
              <a:t>Start teelt</a:t>
            </a:r>
          </a:p>
        </p:txBody>
      </p:sp>
      <p:sp>
        <p:nvSpPr>
          <p:cNvPr id="2" name="Tekstvak 1">
            <a:extLst>
              <a:ext uri="{FF2B5EF4-FFF2-40B4-BE49-F238E27FC236}">
                <a16:creationId xmlns:a16="http://schemas.microsoft.com/office/drawing/2014/main" id="{A118D644-183F-4841-BD9D-1C77DD195798}"/>
              </a:ext>
            </a:extLst>
          </p:cNvPr>
          <p:cNvSpPr txBox="1"/>
          <p:nvPr/>
        </p:nvSpPr>
        <p:spPr>
          <a:xfrm>
            <a:off x="490249" y="4764343"/>
            <a:ext cx="5096933" cy="1408078"/>
          </a:xfrm>
          <a:prstGeom prst="rect">
            <a:avLst/>
          </a:prstGeom>
          <a:noFill/>
        </p:spPr>
        <p:txBody>
          <a:bodyPr wrap="square" rtlCol="0">
            <a:spAutoFit/>
          </a:bodyPr>
          <a:lstStyle/>
          <a:p>
            <a:r>
              <a:rPr lang="nl-NL" dirty="0"/>
              <a:t>Elke bodem vereist zijn eigen bewerking</a:t>
            </a:r>
          </a:p>
          <a:p>
            <a:endParaRPr lang="nl-NL" dirty="0"/>
          </a:p>
          <a:p>
            <a:r>
              <a:rPr lang="nl-NL" dirty="0"/>
              <a:t>Laten we eens kijken naar de viergrote boomkwekerij centra van Nederland:</a:t>
            </a:r>
          </a:p>
          <a:p>
            <a:endParaRPr lang="nl-NL" sz="1350" dirty="0"/>
          </a:p>
        </p:txBody>
      </p:sp>
    </p:spTree>
    <p:extLst>
      <p:ext uri="{BB962C8B-B14F-4D97-AF65-F5344CB8AC3E}">
        <p14:creationId xmlns:p14="http://schemas.microsoft.com/office/powerpoint/2010/main" val="2419420622"/>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b1c85b-b197-48cd-8bb1-fe9e9ee0096b">
      <Terms xmlns="http://schemas.microsoft.com/office/infopath/2007/PartnerControls"/>
    </lcf76f155ced4ddcb4097134ff3c332f>
    <TaxCatchAll xmlns="414a8a67-acf6-4b09-bb49-f84330b442d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6" ma:contentTypeDescription="Een nieuw document maken." ma:contentTypeScope="" ma:versionID="7fe18b1a06a904c6259f887bdd1a3996">
  <xsd:schema xmlns:xsd="http://www.w3.org/2001/XMLSchema" xmlns:xs="http://www.w3.org/2001/XMLSchema" xmlns:p="http://schemas.microsoft.com/office/2006/metadata/properties" xmlns:ns2="2cb1c85b-b197-48cd-8bb1-fe9e9ee0096b" xmlns:ns3="414a8a67-acf6-4b09-bb49-f84330b442d7" xmlns:ns4="5ad07612-1080-49cf-8fb2-28e7c3022d9a" targetNamespace="http://schemas.microsoft.com/office/2006/metadata/properties" ma:root="true" ma:fieldsID="0898b0b63e522cea48b096f21a662b8a" ns2:_="" ns3:_="" ns4:_="">
    <xsd:import namespace="2cb1c85b-b197-48cd-8bb1-fe9e9ee0096b"/>
    <xsd:import namespace="414a8a67-acf6-4b09-bb49-f84330b442d7"/>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ec6a8442-1569-46a6-a14f-f23e9ec9d8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a8a67-acf6-4b09-bb49-f84330b442d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8ea8ce-d6d7-4c67-93d5-dcdb41321123}" ma:internalName="TaxCatchAll" ma:showField="CatchAllData" ma:web="5ad07612-1080-49cf-8fb2-28e7c3022d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1F6D5D-B0D0-440F-9F3A-888EC25F99B6}">
  <ds:schemaRefs>
    <ds:schemaRef ds:uri="http://schemas.microsoft.com/sharepoint/v3/contenttype/forms"/>
  </ds:schemaRefs>
</ds:datastoreItem>
</file>

<file path=customXml/itemProps2.xml><?xml version="1.0" encoding="utf-8"?>
<ds:datastoreItem xmlns:ds="http://schemas.openxmlformats.org/officeDocument/2006/customXml" ds:itemID="{22D97C39-78ED-4827-B19B-4BDB8F5C84CD}">
  <ds:schemaRefs>
    <ds:schemaRef ds:uri="http://schemas.openxmlformats.org/package/2006/metadata/core-properties"/>
    <ds:schemaRef ds:uri="http://www.w3.org/XML/1998/namespace"/>
    <ds:schemaRef ds:uri="82ac19c3-1cff-4f70-a585-2de21a3866c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439EF87E-5FBE-4AE7-85A9-EA1F94FE3388}"/>
</file>

<file path=docProps/app.xml><?xml version="1.0" encoding="utf-8"?>
<Properties xmlns="http://schemas.openxmlformats.org/officeDocument/2006/extended-properties" xmlns:vt="http://schemas.openxmlformats.org/officeDocument/2006/docPropsVTypes">
  <TotalTime>673</TotalTime>
  <Words>2246</Words>
  <Application>Microsoft Office PowerPoint</Application>
  <PresentationFormat>Diavoorstelling (4:3)</PresentationFormat>
  <Paragraphs>383</Paragraphs>
  <Slides>48</Slides>
  <Notes>14</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48</vt:i4>
      </vt:variant>
    </vt:vector>
  </HeadingPairs>
  <TitlesOfParts>
    <vt:vector size="52" baseType="lpstr">
      <vt:lpstr>Arial</vt:lpstr>
      <vt:lpstr>Calibri</vt:lpstr>
      <vt:lpstr>Verdana</vt:lpstr>
      <vt:lpstr>Office-thema</vt:lpstr>
      <vt:lpstr>Start van de teelt</vt:lpstr>
      <vt:lpstr>Start van de teelt</vt:lpstr>
      <vt:lpstr>Start van de teelt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Nieuwe teeltsystemen in de boomkwekerij</vt:lpstr>
      <vt:lpstr>Gotensysteem</vt:lpstr>
      <vt:lpstr>Resultaten </vt:lpstr>
      <vt:lpstr>Gotensysteem</vt:lpstr>
      <vt:lpstr>Gotensysteem </vt:lpstr>
      <vt:lpstr>Resultaten </vt:lpstr>
      <vt:lpstr>Nieuwe ontwikkelingen</vt:lpstr>
      <vt:lpstr>Nieuwe ontwikkelingen</vt:lpstr>
      <vt:lpstr>Nieuwe ontwikkelingen</vt:lpstr>
      <vt:lpstr>Nieuwe ontwikkelingen</vt:lpstr>
      <vt:lpstr>Laanbomen 2 jaar in grote containers</vt:lpstr>
      <vt:lpstr>Resultaten</vt:lpstr>
      <vt:lpstr>Resultaten</vt:lpstr>
      <vt:lpstr>PowerPoint-presentatie</vt:lpstr>
      <vt:lpstr>‘Hangende ’ containers </vt:lpstr>
      <vt:lpstr>‘Hangende ’ containers</vt:lpstr>
      <vt:lpstr>Opdracht les 4 N2</vt:lpstr>
      <vt:lpstr>Opdracht les 4 N3-4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Richard Kok</dc:creator>
  <cp:lastModifiedBy>Ben Nienhuis</cp:lastModifiedBy>
  <cp:revision>39</cp:revision>
  <dcterms:created xsi:type="dcterms:W3CDTF">2013-01-09T04:53:43Z</dcterms:created>
  <dcterms:modified xsi:type="dcterms:W3CDTF">2024-02-05T20:35:11Z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0x010100F4FEFE2E46C86D4A9898CCC49B418B36</vt:lpwstr>
  </property>
</Properties>
</file>